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02EE5-38D8-4199-949F-A6A35330563C}" v="1" dt="2025-01-20T14:22:02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5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e, Ludmila (STFC,RAL,ISIS)" userId="453dacd5-56db-4bd4-8d89-dc7b930334b8" providerId="ADAL" clId="{58B02EE5-38D8-4199-949F-A6A35330563C}"/>
    <pc:docChg chg="undo custSel modSld">
      <pc:chgData name="Mee, Ludmila (STFC,RAL,ISIS)" userId="453dacd5-56db-4bd4-8d89-dc7b930334b8" providerId="ADAL" clId="{58B02EE5-38D8-4199-949F-A6A35330563C}" dt="2025-01-20T14:32:31.257" v="286" actId="20577"/>
      <pc:docMkLst>
        <pc:docMk/>
      </pc:docMkLst>
      <pc:sldChg chg="modSp mod">
        <pc:chgData name="Mee, Ludmila (STFC,RAL,ISIS)" userId="453dacd5-56db-4bd4-8d89-dc7b930334b8" providerId="ADAL" clId="{58B02EE5-38D8-4199-949F-A6A35330563C}" dt="2025-01-20T14:32:31.257" v="286" actId="20577"/>
        <pc:sldMkLst>
          <pc:docMk/>
          <pc:sldMk cId="929392656" sldId="258"/>
        </pc:sldMkLst>
        <pc:spChg chg="mod">
          <ac:chgData name="Mee, Ludmila (STFC,RAL,ISIS)" userId="453dacd5-56db-4bd4-8d89-dc7b930334b8" providerId="ADAL" clId="{58B02EE5-38D8-4199-949F-A6A35330563C}" dt="2025-01-20T14:28:36.289" v="220" actId="27636"/>
          <ac:spMkLst>
            <pc:docMk/>
            <pc:sldMk cId="929392656" sldId="258"/>
            <ac:spMk id="2" creationId="{276BD93E-2819-B2B4-279F-25BA723D5B6C}"/>
          </ac:spMkLst>
        </pc:spChg>
        <pc:spChg chg="mod">
          <ac:chgData name="Mee, Ludmila (STFC,RAL,ISIS)" userId="453dacd5-56db-4bd4-8d89-dc7b930334b8" providerId="ADAL" clId="{58B02EE5-38D8-4199-949F-A6A35330563C}" dt="2025-01-20T14:32:31.257" v="286" actId="20577"/>
          <ac:spMkLst>
            <pc:docMk/>
            <pc:sldMk cId="929392656" sldId="258"/>
            <ac:spMk id="7" creationId="{6755D016-8E6B-73B7-F641-43C1F37C814C}"/>
          </ac:spMkLst>
        </pc:spChg>
        <pc:graphicFrameChg chg="mod modGraphic">
          <ac:chgData name="Mee, Ludmila (STFC,RAL,ISIS)" userId="453dacd5-56db-4bd4-8d89-dc7b930334b8" providerId="ADAL" clId="{58B02EE5-38D8-4199-949F-A6A35330563C}" dt="2025-01-20T14:29:53.145" v="276" actId="20577"/>
          <ac:graphicFrameMkLst>
            <pc:docMk/>
            <pc:sldMk cId="929392656" sldId="258"/>
            <ac:graphicFrameMk id="5" creationId="{CCB8A8FE-01E8-989E-1064-C3F73055000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1BD4F-CA1D-4057-A65A-A8BCB29B8CBF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C743B-1215-49B0-89CB-E84B0FDA9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8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88F63E-C084-4801-A187-00925F9FD90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31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3D70-2B8A-16B8-E08D-03FAD7DA4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6FC77-2965-9BB3-D168-048BBC5BC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4BA3E-294B-9F02-0307-C0C2C7053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808A-16BE-041E-7B36-FDE237D4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38B7-35A5-AA00-8476-12BEE360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33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A4458-9A15-D464-9D6B-D1641D8D8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0C6E7-BFD9-EBA3-5DEB-BD9436AAD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72CC1-7EE3-712A-6F70-C7D6305DD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03840-47A8-9CEE-BA2C-88FB7B36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76EA3-0E8F-DA73-97F3-CE7F5852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7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FE443F-BE19-B7BD-CB7E-9E423DC2D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9E87F-4CC4-A05C-BB86-451833C2D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DEC27-A819-B409-51DE-E086E078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8AAEC-19A1-3624-6DF7-2BA72483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90E5E-AEED-97DC-4F6A-01B53D5D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A53F9-C5F7-9BEE-C7CE-4724DDB97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6DEAB-4430-639D-3915-DB4374E06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433F1-6308-9644-D7C9-3720E08E8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A12EF-627C-994D-9A10-0FE1132C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5894F-C355-8F90-DAF2-DC89DE88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31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0876F-53EC-69F8-B39E-C657DD3E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7F42B-50EF-68C4-ED16-C8BB95981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9B5C9-EDC2-9AD5-D926-37991B8A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CFF29-0538-F815-7BA0-30D9A11BA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800AD-095E-3817-1304-2A4DA49C7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79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44CAD-229F-08C9-2C9B-B16BDF77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E9C07-48BB-2CEF-B3C5-9B5BD86EE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420D5-AC59-7696-1FFB-97D6BAF88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13B4B-8F9A-172C-9FB0-1AC58682F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DD1DC-5481-4895-D4BD-3CD5AA2FD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7B188-0DA9-1CB6-81FA-3E5E4116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46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9D618-2E68-5912-B41E-114F5EFA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F84FE-C216-1951-5832-18F1C3092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33E42-072B-C882-757E-4ECDA7C4F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AA88C5-38FF-7768-12C2-FCF7AC1D3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E3C90C-A3F8-DDFF-E34D-E04AA98F39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442309-C324-8484-B4E5-69BE3ACE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062AAA-66E6-9D2C-B52F-689F2899F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B72057-9439-4D82-E891-B8E46C25C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93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7AB34-F0A0-636E-ED47-C81BD0973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2B6DE-E24F-A8A5-7E1E-23723B62D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FA133-2448-949F-FAEE-302ECA6C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B23D4-BE3D-5212-7756-44E24DDD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13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624643-886B-B628-2E90-DFFD67E4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13B230-E040-9835-998B-BC3C5783C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5E91D-D1F2-1EDD-CA0A-ECD32AF9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40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E5B3F-3E24-658F-3D0A-F0E15AA62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82DDB-8CE4-7646-5E5F-10CCD7857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48DE9-ECD2-9C72-D349-5097AE0D4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32894-5951-3423-711E-C9D8B669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4271E-A950-80D0-9511-C441AAC7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8B746-C82D-E844-497F-1DCF05639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82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3D2B-4348-1570-5A35-8070BBE9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192FBA-C8D0-4B37-B855-41E175658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1FD512-96C8-FE18-77FA-85189A4F3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CBE24-EDBF-0EE5-0DFA-5FE850EC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175ED-9D35-6CBB-C5B5-5AC47381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8F244-58D6-DCFF-8E00-7EA8F81D6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6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568E97-29DD-2D19-C2F4-6F4276E63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390B4-C6AA-B4BC-988C-3CB05B605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C2428-0543-EE58-F76F-E75322417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FF167A-EDAF-488F-BEC3-5B3D5E0A2490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003C4-BCCA-38EB-504D-19D11D722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9FFD4-1371-868D-DC7E-655EFB10C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891ECF-610F-483B-B173-4ADE5E9FA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28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2EA301-346C-9DA9-A129-98D560EF8F48}"/>
              </a:ext>
            </a:extLst>
          </p:cNvPr>
          <p:cNvSpPr/>
          <p:nvPr/>
        </p:nvSpPr>
        <p:spPr>
          <a:xfrm>
            <a:off x="0" y="5802086"/>
            <a:ext cx="12192000" cy="1055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BD93E-2819-B2B4-279F-25BA723D5B6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0876" y="-28134"/>
            <a:ext cx="10515600" cy="77946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ISIS </a:t>
            </a:r>
            <a:r>
              <a:rPr lang="en-GB" b="1" dirty="0" err="1"/>
              <a:t>BioSample</a:t>
            </a:r>
            <a:r>
              <a:rPr lang="en-GB" b="1" dirty="0"/>
              <a:t> timelines (in addition to ERA)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EE3125-1820-CA4B-25A1-B27922842B0A}"/>
              </a:ext>
            </a:extLst>
          </p:cNvPr>
          <p:cNvSpPr txBox="1"/>
          <p:nvPr/>
        </p:nvSpPr>
        <p:spPr>
          <a:xfrm>
            <a:off x="433431" y="520273"/>
            <a:ext cx="10302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BioSample</a:t>
            </a:r>
            <a:r>
              <a:rPr lang="en-GB" sz="1400" dirty="0"/>
              <a:t> = DNA, RNA, protein, live cells, viruses, plants, genetically modified organisms and anything derived from human/animal/plants and their tissues and fluids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CB8A8FE-01E8-989E-1064-C3F730550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494285"/>
              </p:ext>
            </p:extLst>
          </p:nvPr>
        </p:nvGraphicFramePr>
        <p:xfrm>
          <a:off x="345240" y="1105048"/>
          <a:ext cx="1160685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371">
                  <a:extLst>
                    <a:ext uri="{9D8B030D-6E8A-4147-A177-3AD203B41FA5}">
                      <a16:colId xmlns:a16="http://schemas.microsoft.com/office/drawing/2014/main" val="1114841115"/>
                    </a:ext>
                  </a:extLst>
                </a:gridCol>
                <a:gridCol w="2093648">
                  <a:extLst>
                    <a:ext uri="{9D8B030D-6E8A-4147-A177-3AD203B41FA5}">
                      <a16:colId xmlns:a16="http://schemas.microsoft.com/office/drawing/2014/main" val="1131246061"/>
                    </a:ext>
                  </a:extLst>
                </a:gridCol>
                <a:gridCol w="2124635">
                  <a:extLst>
                    <a:ext uri="{9D8B030D-6E8A-4147-A177-3AD203B41FA5}">
                      <a16:colId xmlns:a16="http://schemas.microsoft.com/office/drawing/2014/main" val="259552753"/>
                    </a:ext>
                  </a:extLst>
                </a:gridCol>
                <a:gridCol w="1506071">
                  <a:extLst>
                    <a:ext uri="{9D8B030D-6E8A-4147-A177-3AD203B41FA5}">
                      <a16:colId xmlns:a16="http://schemas.microsoft.com/office/drawing/2014/main" val="3206344413"/>
                    </a:ext>
                  </a:extLst>
                </a:gridCol>
                <a:gridCol w="2101931">
                  <a:extLst>
                    <a:ext uri="{9D8B030D-6E8A-4147-A177-3AD203B41FA5}">
                      <a16:colId xmlns:a16="http://schemas.microsoft.com/office/drawing/2014/main" val="1422626117"/>
                    </a:ext>
                  </a:extLst>
                </a:gridCol>
                <a:gridCol w="1459200">
                  <a:extLst>
                    <a:ext uri="{9D8B030D-6E8A-4147-A177-3AD203B41FA5}">
                      <a16:colId xmlns:a16="http://schemas.microsoft.com/office/drawing/2014/main" val="2774387418"/>
                    </a:ext>
                  </a:extLst>
                </a:gridCol>
              </a:tblGrid>
              <a:tr h="20167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Live Organisms and </a:t>
                      </a:r>
                      <a:r>
                        <a:rPr lang="en-GB" sz="1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Proteopathic</a:t>
                      </a: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seeds </a:t>
                      </a:r>
                      <a:r>
                        <a:rPr lang="en-GB" sz="1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Anything that can self replicate, including but not limited to </a:t>
                      </a:r>
                      <a:r>
                        <a:rPr lang="en-GB" sz="1400" b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phages</a:t>
                      </a:r>
                      <a:r>
                        <a:rPr lang="en-GB" sz="1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viruses, live cells, plants, animals, etc. </a:t>
                      </a:r>
                      <a:r>
                        <a:rPr lang="en-GB" sz="14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Proteins: </a:t>
                      </a:r>
                      <a:r>
                        <a:rPr lang="en-GB" sz="1400" b="0" dirty="0"/>
                        <a:t>amyloid -beta peptide, tau protein, alpha-synuclein, TDP-43, FUS and similar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Genetically Modified Material </a:t>
                      </a:r>
                      <a:r>
                        <a:rPr lang="en-GB" sz="1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whether animals, plants, cells, seeds, spores or tissues 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Human Tissue </a:t>
                      </a:r>
                      <a:r>
                        <a:rPr lang="en-GB" sz="1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/body parts/ samples derived from a human – whether freshly obtained or fixed/stored (such as bodily fluids, hair, nail clippings, etc)</a:t>
                      </a:r>
                      <a:endParaRPr lang="en-GB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+mn-lt"/>
                          <a:cs typeface="Calibri" panose="020F0502020204030204" pitchFamily="34" charset="0"/>
                        </a:rPr>
                        <a:t>Human participants /Clinical trial data/”DNA theft”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+mn-lt"/>
                          <a:cs typeface="Calibri" panose="020F0502020204030204" pitchFamily="34" charset="0"/>
                        </a:rPr>
                        <a:t>DNA, RNA, protein, nanoparticles </a:t>
                      </a:r>
                      <a:r>
                        <a:rPr lang="en-GB" sz="1400" b="0" dirty="0">
                          <a:latin typeface="+mn-lt"/>
                          <a:cs typeface="Calibri" panose="020F0502020204030204" pitchFamily="34" charset="0"/>
                        </a:rPr>
                        <a:t>(or any material compatible with live organisms)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+mn-lt"/>
                          <a:cs typeface="Calibri" panose="020F0502020204030204" pitchFamily="34" charset="0"/>
                        </a:rPr>
                        <a:t>Animal by-products such as milk, hides, bones, honey, etc, or plants/seeds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667383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>
                          <a:latin typeface="+mn-lt"/>
                        </a:rPr>
                        <a:t>Biohazard RA, biocontainment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</a:rPr>
                        <a:t>GMO risk assessment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600" dirty="0">
                          <a:latin typeface="+mn-lt"/>
                        </a:rPr>
                        <a:t>UK Research Ethics Committee (UK REC) approval for experiment and tissue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UK Research Ethics Committee (UK REC) approval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Assessment of sample cross-compatibility in multi-user lab </a:t>
                      </a:r>
                      <a:r>
                        <a:rPr lang="en-GB" sz="1600" u="sng" dirty="0">
                          <a:latin typeface="+mn-lt"/>
                        </a:rPr>
                        <a:t>might be </a:t>
                      </a:r>
                      <a:r>
                        <a:rPr lang="en-GB" sz="1600" dirty="0">
                          <a:latin typeface="+mn-lt"/>
                        </a:rPr>
                        <a:t>required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Animal &amp;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Plant Health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Agency import licence might be required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703958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>
                          <a:latin typeface="+mn-lt"/>
                        </a:rPr>
                        <a:t>BioCOSHH</a:t>
                      </a:r>
                      <a:r>
                        <a:rPr lang="en-GB" b="1" dirty="0">
                          <a:latin typeface="+mn-lt"/>
                        </a:rPr>
                        <a:t> 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latin typeface="+mn-lt"/>
                        </a:rPr>
                        <a:t>BioCOSHH</a:t>
                      </a:r>
                      <a:r>
                        <a:rPr lang="en-GB" b="1" dirty="0">
                          <a:latin typeface="+mn-lt"/>
                        </a:rPr>
                        <a:t> 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+mn-lt"/>
                        </a:rPr>
                        <a:t>IRAS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latin typeface="+mn-lt"/>
                        </a:rPr>
                        <a:t>IRAS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+mn-lt"/>
                        </a:rPr>
                        <a:t>COSHH, internal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+mn-lt"/>
                        </a:rPr>
                        <a:t>APHA 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13436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</a:rPr>
                        <a:t>Up to 4-6 weeks</a:t>
                      </a:r>
                    </a:p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</a:rPr>
                        <a:t>Up to 6-8 weeks</a:t>
                      </a:r>
                    </a:p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+mn-lt"/>
                        </a:rPr>
                        <a:t>Up to 2-3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+mn-lt"/>
                        </a:rPr>
                        <a:t>Up to 3-5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+mn-lt"/>
                        </a:rPr>
                        <a:t>Up to 1-2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+mn-lt"/>
                        </a:rPr>
                        <a:t>Up to 2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9321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755D016-8E6B-73B7-F641-43C1F37C814C}"/>
              </a:ext>
            </a:extLst>
          </p:cNvPr>
          <p:cNvSpPr txBox="1"/>
          <p:nvPr/>
        </p:nvSpPr>
        <p:spPr>
          <a:xfrm>
            <a:off x="538768" y="6188794"/>
            <a:ext cx="11413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Please note that any infectious/ potentially infectious substances and import/export of or work with live animals (whether lion, caterpillar or Trypanosome) and plants might require a special consideration or, even, a licence. Speak </a:t>
            </a:r>
            <a:r>
              <a:rPr lang="en-GB" sz="1400" b="1"/>
              <a:t>to the BioLab </a:t>
            </a:r>
            <a:r>
              <a:rPr lang="en-GB" sz="1400" b="1" dirty="0"/>
              <a:t>manager.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ACA21F-CEE8-306D-D8F3-86E99F14FC76}"/>
              </a:ext>
            </a:extLst>
          </p:cNvPr>
          <p:cNvSpPr/>
          <p:nvPr/>
        </p:nvSpPr>
        <p:spPr>
          <a:xfrm>
            <a:off x="345241" y="6140524"/>
            <a:ext cx="11606855" cy="646331"/>
          </a:xfrm>
          <a:prstGeom prst="rect">
            <a:avLst/>
          </a:prstGeom>
          <a:noFill/>
          <a:ln w="539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92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allery Picture Content Type" ma:contentTypeID="0x01010200E3139C647B019442B0EB120E51C1D5C20077EE3C1AC04F6046972728DBC893EE29" ma:contentTypeVersion="3" ma:contentTypeDescription="Upload an image or a photograph." ma:contentTypeScope="" ma:versionID="4248d19b1d67759f511695e0aa25e228">
  <xsd:schema xmlns:xsd="http://www.w3.org/2001/XMLSchema" xmlns:xs="http://www.w3.org/2001/XMLSchema" xmlns:p="http://schemas.microsoft.com/office/2006/metadata/properties" xmlns:ns1="http://schemas.microsoft.com/sharepoint/v3" xmlns:ns2="aeb6bf15-564a-49f7-91b2-29a13d04b1ed" targetNamespace="http://schemas.microsoft.com/office/2006/metadata/properties" ma:root="true" ma:fieldsID="72e5ffe0f67c920d0d40216a908d0007" ns1:_="" ns2:_="">
    <xsd:import namespace="http://schemas.microsoft.com/sharepoint/v3"/>
    <xsd:import namespace="aeb6bf15-564a-49f7-91b2-29a13d04b1ed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  <xsd:element ref="ns2:Archived" minOccurs="0"/>
                <xsd:element ref="ns2:SharedWithUsers" minOccurs="0"/>
                <xsd:element ref="ns2:ImageTa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6bf15-564a-49f7-91b2-29a13d04b1ed" elementFormDefault="qualified">
    <xsd:import namespace="http://schemas.microsoft.com/office/2006/documentManagement/types"/>
    <xsd:import namespace="http://schemas.microsoft.com/office/infopath/2007/PartnerControls"/>
    <xsd:element name="Archived" ma:index="26" nillable="true" ma:displayName="Archived" ma:description="When an image is archived it can be seen if directly linked to but not seen in the Gallery pages." ma:indexed="true" ma:internalName="Archived">
      <xsd:simpleType>
        <xsd:restriction base="dms:Boolean"/>
      </xsd:simpleType>
    </xsd:element>
    <xsd:element name="SharedWithUsers" ma:index="2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mageTag" ma:index="28" nillable="true" ma:displayName="ImageTag" ma:list="{5E4EC813-0418-465B-9882-8E6201F55182}" ma:internalName="ImageTag" ma:showField="Title" ma:web="aeb6bf15-564a-49f7-91b2-29a13d04b1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Tag xmlns="aeb6bf15-564a-49f7-91b2-29a13d04b1ed"/>
    <ImageCreateDate xmlns="http://schemas.microsoft.com/sharepoint/v3" xsi:nil="true"/>
    <Archived xmlns="aeb6bf15-564a-49f7-91b2-29a13d04b1ed">false</Archived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E19B7A9-8228-4390-83E8-6E674AD2805E}"/>
</file>

<file path=customXml/itemProps2.xml><?xml version="1.0" encoding="utf-8"?>
<ds:datastoreItem xmlns:ds="http://schemas.openxmlformats.org/officeDocument/2006/customXml" ds:itemID="{2D869F3B-5531-494A-B97B-751F44043D6E}"/>
</file>

<file path=customXml/itemProps3.xml><?xml version="1.0" encoding="utf-8"?>
<ds:datastoreItem xmlns:ds="http://schemas.openxmlformats.org/officeDocument/2006/customXml" ds:itemID="{070D880C-8398-494B-8117-DAF88BAA34CF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317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ISIS BioSample timelines (in addition to ERA)</vt:lpstr>
    </vt:vector>
  </TitlesOfParts>
  <Company>Science and Technology Facilities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Mee, Ludmila (STFC,RAL,ISIS)</dc:creator>
  <cp:keywords/>
  <cp:lastModifiedBy>Mee, Ludmila (STFC,RAL,ISIS)</cp:lastModifiedBy>
  <cp:revision>1</cp:revision>
  <dcterms:created xsi:type="dcterms:W3CDTF">2025-01-20T14:18:01Z</dcterms:created>
  <dcterms:modified xsi:type="dcterms:W3CDTF">2025-01-20T14:32:32Z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0x01010200E3139C647B019442B0EB120E51C1D5C20077EE3C1AC04F6046972728DBC893EE29</vt:lpwstr>
  </property>
</Properties>
</file>