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7" r:id="rId4"/>
    <p:sldMasterId id="2147483719" r:id="rId5"/>
    <p:sldMasterId id="2147483663" r:id="rId6"/>
    <p:sldMasterId id="2147483734" r:id="rId7"/>
  </p:sldMasterIdLst>
  <p:notesMasterIdLst>
    <p:notesMasterId r:id="rId22"/>
  </p:notesMasterIdLst>
  <p:handoutMasterIdLst>
    <p:handoutMasterId r:id="rId23"/>
  </p:handoutMasterIdLst>
  <p:sldIdLst>
    <p:sldId id="256" r:id="rId8"/>
    <p:sldId id="262" r:id="rId9"/>
    <p:sldId id="368" r:id="rId10"/>
    <p:sldId id="263" r:id="rId11"/>
    <p:sldId id="266" r:id="rId12"/>
    <p:sldId id="372" r:id="rId13"/>
    <p:sldId id="373" r:id="rId14"/>
    <p:sldId id="370" r:id="rId15"/>
    <p:sldId id="261" r:id="rId16"/>
    <p:sldId id="271" r:id="rId17"/>
    <p:sldId id="374" r:id="rId18"/>
    <p:sldId id="371" r:id="rId19"/>
    <p:sldId id="268" r:id="rId20"/>
    <p:sldId id="366" r:id="rId21"/>
  </p:sldIdLst>
  <p:sldSz cx="12192000" cy="6858000"/>
  <p:notesSz cx="6858000" cy="9144000"/>
  <p:embeddedFontLst>
    <p:embeddedFont>
      <p:font typeface="Moderat Medium" panose="020B0604020202020204" charset="0"/>
      <p:regular r:id="rId24"/>
    </p:embeddedFont>
    <p:embeddedFont>
      <p:font typeface="Roboto" panose="02000000000000000000"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C7A032-FFD8-D3B7-5222-7478F96082CB}" name="Baker, Peter (STFC,RAL,ISIS)" initials="PB" userId="S::peter.baker@stfc.ac.uk::dd059e22-98ba-4e46-a8e2-5d42bfdd6040" providerId="AD"/>
  <p188:author id="{32663269-B9D4-CDCC-485F-E710C229990C}" name="Hillier, Adrian (STFC,RAL,ISIS)" initials="AH" userId="S::adrian.hillier@stfc.ac.uk::ab42901d-1d0c-4d4c-90c5-c0b14f3300ec" providerId="AD"/>
  <p188:author id="{92FE1C8D-B1C6-5160-413A-FFDF0D9AE655}" name="Richardson, Stephanie (STFC,RAL,ISIS)" initials="SR" userId="S::Stephanie.Richardson@stfc.ac.uk::fb9e1876-ffcf-45bf-abd9-b21078f88f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1B"/>
    <a:srgbClr val="676767"/>
    <a:srgbClr val="003088"/>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82D8E-FFA2-F906-B051-4C4552A1CB81}" v="3" dt="2025-02-10T14:26:35.941"/>
    <p1510:client id="{3AB67A1C-0DB5-4D66-8677-E568214FB9C4}" v="4" dt="2025-02-10T17:05:44.207"/>
    <p1510:client id="{DD4CB094-E35E-4999-8E71-0A5E88CEF43B}" v="336" dt="2025-02-10T16:42:17.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42"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viewProps" Target="view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19/12/2025</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5FDAD-BE05-44CB-BE8E-5BCCFE1ECE81}" type="datetimeFigureOut">
              <a:rPr lang="en-GB" smtClean="0"/>
              <a:t>19/12/2025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7397-9DF1-46AD-8989-1C837671F13A}" type="slidenum">
              <a:rPr lang="en-GB" smtClean="0"/>
              <a:t>‹#›</a:t>
            </a:fld>
            <a:endParaRPr lang="en-GB"/>
          </a:p>
        </p:txBody>
      </p:sp>
    </p:spTree>
    <p:extLst>
      <p:ext uri="{BB962C8B-B14F-4D97-AF65-F5344CB8AC3E}">
        <p14:creationId xmlns:p14="http://schemas.microsoft.com/office/powerpoint/2010/main" val="204460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13</a:t>
            </a:fld>
            <a:endParaRPr lang="en-GB"/>
          </a:p>
        </p:txBody>
      </p:sp>
    </p:spTree>
    <p:extLst>
      <p:ext uri="{BB962C8B-B14F-4D97-AF65-F5344CB8AC3E}">
        <p14:creationId xmlns:p14="http://schemas.microsoft.com/office/powerpoint/2010/main" val="3405885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84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19/12/2025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64549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46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76315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4015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attern">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3"/>
            <a:ext cx="4953000" cy="4351339"/>
          </a:xfrm>
        </p:spPr>
        <p:txBody>
          <a:bodyPr/>
          <a:lstStyle/>
          <a:p>
            <a:endParaRPr lang="en-GB"/>
          </a:p>
        </p:txBody>
      </p:sp>
      <p:sp>
        <p:nvSpPr>
          <p:cNvPr id="10" name="Text Placeholder 9">
            <a:extLst>
              <a:ext uri="{FF2B5EF4-FFF2-40B4-BE49-F238E27FC236}">
                <a16:creationId xmlns:a16="http://schemas.microsoft.com/office/drawing/2014/main" id="{ED7392BA-D8EC-9D4B-0AA1-69CB6051FB54}"/>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pic>
        <p:nvPicPr>
          <p:cNvPr id="5" name="Graphic 4">
            <a:extLst>
              <a:ext uri="{FF2B5EF4-FFF2-40B4-BE49-F238E27FC236}">
                <a16:creationId xmlns:a16="http://schemas.microsoft.com/office/drawing/2014/main" id="{CC001088-2808-7E1E-B08D-B61ED5BA3B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796" t="62321" r="121"/>
          <a:stretch/>
        </p:blipFill>
        <p:spPr>
          <a:xfrm rot="5400000">
            <a:off x="7966078" y="1635124"/>
            <a:ext cx="5861043" cy="2590800"/>
          </a:xfrm>
          <a:prstGeom prst="rect">
            <a:avLst/>
          </a:prstGeom>
        </p:spPr>
      </p:pic>
    </p:spTree>
    <p:extLst>
      <p:ext uri="{BB962C8B-B14F-4D97-AF65-F5344CB8AC3E}">
        <p14:creationId xmlns:p14="http://schemas.microsoft.com/office/powerpoint/2010/main" val="385620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09071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56199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rang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F332DC3-2DBB-EEFF-F22D-63436AAAC87C}"/>
              </a:ext>
            </a:extLst>
          </p:cNvPr>
          <p:cNvSpPr/>
          <p:nvPr userDrawn="1"/>
        </p:nvSpPr>
        <p:spPr>
          <a:xfrm flipH="1" flipV="1">
            <a:off x="9601200" y="-9"/>
            <a:ext cx="2590800" cy="3429008"/>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8313096" cy="4351338"/>
          </a:xfrm>
          <a:prstGeom prst="rect">
            <a:avLst/>
          </a:prstGeom>
        </p:spPr>
        <p:txBody>
          <a:bodyPr vert="horz" lIns="91440" tIns="45720" rIns="91440" bIns="45720" rtlCol="0">
            <a:normAutofit/>
          </a:bodyPr>
          <a:lstStyle/>
          <a:p>
            <a:pPr lvl="0"/>
            <a:r>
              <a:rPr lang="en-US"/>
              <a:t>Click to edit body text</a:t>
            </a:r>
          </a:p>
        </p:txBody>
      </p:sp>
      <p:sp>
        <p:nvSpPr>
          <p:cNvPr id="7" name="Right Triangle 6">
            <a:extLst>
              <a:ext uri="{FF2B5EF4-FFF2-40B4-BE49-F238E27FC236}">
                <a16:creationId xmlns:a16="http://schemas.microsoft.com/office/drawing/2014/main" id="{6AA976A4-21D0-25CB-0A95-7E3C426C5B7A}"/>
              </a:ext>
            </a:extLst>
          </p:cNvPr>
          <p:cNvSpPr/>
          <p:nvPr userDrawn="1"/>
        </p:nvSpPr>
        <p:spPr>
          <a:xfrm rot="5400000" flipV="1">
            <a:off x="8325644" y="1789904"/>
            <a:ext cx="5656270" cy="2076451"/>
          </a:xfrm>
          <a:prstGeom prst="rtTriangle">
            <a:avLst/>
          </a:prstGeom>
          <a:solidFill>
            <a:srgbClr val="FF9D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0688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38624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1710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3977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19/12/2025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86242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6.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8.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9.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 id="2147483763" r:id="rId2"/>
    <p:sldLayoutId id="2147483764" r:id="rId3"/>
    <p:sldLayoutId id="2147483765" r:id="rId4"/>
    <p:sldLayoutId id="2147483766" r:id="rId5"/>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sp>
        <p:nvSpPr>
          <p:cNvPr id="2" name="Rectangle 1">
            <a:extLst>
              <a:ext uri="{FF2B5EF4-FFF2-40B4-BE49-F238E27FC236}">
                <a16:creationId xmlns:a16="http://schemas.microsoft.com/office/drawing/2014/main" id="{0790AD86-0512-3642-21BA-A9AC082FBE6B}"/>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08AB8B-D32F-25A6-C395-AFEB44C5DD7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19/12/2025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DE64B20B-4E9E-0943-37BA-FF28A7858A2A}"/>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EFAF943-4F22-365D-361E-26A4E269BAF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19/12/2025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F0DAE6AB-7FED-F871-E973-1C373371554A}"/>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3FDC349-5F84-1715-5028-5BC34CF2A54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svg"/><Relationship Id="rId26" Type="http://schemas.openxmlformats.org/officeDocument/2006/relationships/image" Target="../media/image78.svg"/><Relationship Id="rId39" Type="http://schemas.openxmlformats.org/officeDocument/2006/relationships/image" Target="../media/image91.png"/><Relationship Id="rId21" Type="http://schemas.openxmlformats.org/officeDocument/2006/relationships/image" Target="../media/image73.png"/><Relationship Id="rId34" Type="http://schemas.openxmlformats.org/officeDocument/2006/relationships/image" Target="../media/image86.svg"/><Relationship Id="rId42" Type="http://schemas.openxmlformats.org/officeDocument/2006/relationships/image" Target="../media/image94.svg"/><Relationship Id="rId7" Type="http://schemas.openxmlformats.org/officeDocument/2006/relationships/image" Target="../media/image59.png"/><Relationship Id="rId2" Type="http://schemas.openxmlformats.org/officeDocument/2006/relationships/notesSlide" Target="../notesSlides/notesSlide1.xml"/><Relationship Id="rId16" Type="http://schemas.openxmlformats.org/officeDocument/2006/relationships/image" Target="../media/image68.svg"/><Relationship Id="rId20" Type="http://schemas.openxmlformats.org/officeDocument/2006/relationships/image" Target="../media/image72.svg"/><Relationship Id="rId29" Type="http://schemas.openxmlformats.org/officeDocument/2006/relationships/image" Target="../media/image81.png"/><Relationship Id="rId41" Type="http://schemas.openxmlformats.org/officeDocument/2006/relationships/image" Target="../media/image93.png"/><Relationship Id="rId1" Type="http://schemas.openxmlformats.org/officeDocument/2006/relationships/slideLayout" Target="../slideLayouts/slideLayout32.xml"/><Relationship Id="rId6" Type="http://schemas.openxmlformats.org/officeDocument/2006/relationships/image" Target="../media/image58.svg"/><Relationship Id="rId11" Type="http://schemas.openxmlformats.org/officeDocument/2006/relationships/image" Target="../media/image63.png"/><Relationship Id="rId24" Type="http://schemas.openxmlformats.org/officeDocument/2006/relationships/image" Target="../media/image76.svg"/><Relationship Id="rId32" Type="http://schemas.openxmlformats.org/officeDocument/2006/relationships/image" Target="../media/image84.svg"/><Relationship Id="rId37" Type="http://schemas.openxmlformats.org/officeDocument/2006/relationships/image" Target="../media/image89.png"/><Relationship Id="rId40" Type="http://schemas.openxmlformats.org/officeDocument/2006/relationships/image" Target="../media/image92.sv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svg"/><Relationship Id="rId36" Type="http://schemas.openxmlformats.org/officeDocument/2006/relationships/image" Target="../media/image88.svg"/><Relationship Id="rId10" Type="http://schemas.openxmlformats.org/officeDocument/2006/relationships/image" Target="../media/image62.svg"/><Relationship Id="rId19" Type="http://schemas.openxmlformats.org/officeDocument/2006/relationships/image" Target="../media/image71.png"/><Relationship Id="rId31" Type="http://schemas.openxmlformats.org/officeDocument/2006/relationships/image" Target="../media/image83.png"/><Relationship Id="rId44" Type="http://schemas.openxmlformats.org/officeDocument/2006/relationships/image" Target="../media/image96.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 Id="rId27" Type="http://schemas.openxmlformats.org/officeDocument/2006/relationships/image" Target="../media/image79.png"/><Relationship Id="rId30" Type="http://schemas.openxmlformats.org/officeDocument/2006/relationships/image" Target="../media/image82.svg"/><Relationship Id="rId35" Type="http://schemas.openxmlformats.org/officeDocument/2006/relationships/image" Target="../media/image87.png"/><Relationship Id="rId43" Type="http://schemas.openxmlformats.org/officeDocument/2006/relationships/image" Target="../media/image95.png"/><Relationship Id="rId8" Type="http://schemas.openxmlformats.org/officeDocument/2006/relationships/image" Target="../media/image60.svg"/><Relationship Id="rId3" Type="http://schemas.openxmlformats.org/officeDocument/2006/relationships/image" Target="../media/image55.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svg"/></Relationships>
</file>

<file path=ppt/slides/_rels/slide14.xml.rels><?xml version="1.0" encoding="UTF-8" standalone="yes"?>
<Relationships xmlns="http://schemas.openxmlformats.org/package/2006/relationships"><Relationship Id="rId2" Type="http://schemas.openxmlformats.org/officeDocument/2006/relationships/hyperlink" Target="https://www.isis.stfc.ac.uk/Pages/Things-to-help-you-talk-about-ISIS.aspx"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2371060"/>
            <a:ext cx="5892800" cy="1898799"/>
          </a:xfrm>
        </p:spPr>
        <p:txBody>
          <a:bodyPr>
            <a:normAutofit fontScale="90000"/>
          </a:bodyPr>
          <a:lstStyle/>
          <a:p>
            <a:r>
              <a:rPr lang="en-GB" sz="6000"/>
              <a:t>ISIS Neutron and Muon Source</a:t>
            </a: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1" y="4057208"/>
            <a:ext cx="5548375" cy="727443"/>
          </a:xfrm>
        </p:spPr>
        <p:txBody>
          <a:bodyPr>
            <a:normAutofit fontScale="77500" lnSpcReduction="20000"/>
          </a:bodyPr>
          <a:lstStyle/>
          <a:p>
            <a:pPr>
              <a:lnSpc>
                <a:spcPct val="110000"/>
              </a:lnSpc>
            </a:pPr>
            <a:r>
              <a:rPr lang="en-GB" sz="2800">
                <a:solidFill>
                  <a:schemeClr val="accent1"/>
                </a:solidFill>
              </a:rPr>
              <a:t>Neutrons and muons to advance knowledge and improve lives</a:t>
            </a:r>
          </a:p>
          <a:p>
            <a:pPr>
              <a:lnSpc>
                <a:spcPct val="110000"/>
              </a:lnSpc>
            </a:pPr>
            <a:endParaRPr lang="en-GB" sz="2800">
              <a:solidFill>
                <a:schemeClr val="accent1"/>
              </a:solidFill>
            </a:endParaRP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77A63B08-DBE4-ADDD-2286-1C24970766F2}"/>
              </a:ext>
            </a:extLst>
          </p:cNvPr>
          <p:cNvSpPr txBox="1"/>
          <p:nvPr/>
        </p:nvSpPr>
        <p:spPr>
          <a:xfrm>
            <a:off x="179706" y="355600"/>
            <a:ext cx="5466332"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Why use neutrons to study materials?</a:t>
            </a:r>
          </a:p>
        </p:txBody>
      </p:sp>
      <p:sp>
        <p:nvSpPr>
          <p:cNvPr id="103" name="TextBox 102">
            <a:extLst>
              <a:ext uri="{FF2B5EF4-FFF2-40B4-BE49-F238E27FC236}">
                <a16:creationId xmlns:a16="http://schemas.microsoft.com/office/drawing/2014/main" id="{8B526D08-5C6B-54E9-1E00-89A2784F265A}"/>
              </a:ext>
            </a:extLst>
          </p:cNvPr>
          <p:cNvSpPr txBox="1"/>
          <p:nvPr/>
        </p:nvSpPr>
        <p:spPr>
          <a:xfrm>
            <a:off x="179706" y="726608"/>
            <a:ext cx="7212477" cy="456535"/>
          </a:xfrm>
          <a:prstGeom prst="rect">
            <a:avLst/>
          </a:prstGeom>
          <a:noFill/>
        </p:spPr>
        <p:txBody>
          <a:bodyPr wrap="square">
            <a:spAutoFit/>
          </a:bodyPr>
          <a:lstStyle/>
          <a:p>
            <a:pPr>
              <a:lnSpc>
                <a:spcPct val="150000"/>
              </a:lnSpc>
            </a:pPr>
            <a:r>
              <a:rPr lang="en-GB" b="1">
                <a:latin typeface="Arial" panose="020B0604020202020204" pitchFamily="34" charset="0"/>
                <a:cs typeface="Arial" panose="020B0604020202020204" pitchFamily="34" charset="0"/>
              </a:rPr>
              <a:t>Neutrons can be used in materials characterisation to:</a:t>
            </a:r>
          </a:p>
        </p:txBody>
      </p:sp>
      <p:pic>
        <p:nvPicPr>
          <p:cNvPr id="3" name="Picture 2">
            <a:extLst>
              <a:ext uri="{FF2B5EF4-FFF2-40B4-BE49-F238E27FC236}">
                <a16:creationId xmlns:a16="http://schemas.microsoft.com/office/drawing/2014/main" id="{57E1DD17-BFEA-C5B9-EC86-C514E7B4DC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84881" y="0"/>
            <a:ext cx="4407119" cy="6857998"/>
          </a:xfrm>
          <a:prstGeom prst="rect">
            <a:avLst/>
          </a:prstGeom>
        </p:spPr>
      </p:pic>
      <p:sp>
        <p:nvSpPr>
          <p:cNvPr id="46" name="TextBox 45">
            <a:extLst>
              <a:ext uri="{FF2B5EF4-FFF2-40B4-BE49-F238E27FC236}">
                <a16:creationId xmlns:a16="http://schemas.microsoft.com/office/drawing/2014/main" id="{E3F23A66-539C-ADD0-E9B5-5F36A237B0A5}"/>
              </a:ext>
            </a:extLst>
          </p:cNvPr>
          <p:cNvSpPr txBox="1"/>
          <p:nvPr/>
        </p:nvSpPr>
        <p:spPr>
          <a:xfrm>
            <a:off x="1226302" y="1554151"/>
            <a:ext cx="2774648"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structure</a:t>
            </a:r>
          </a:p>
        </p:txBody>
      </p:sp>
      <p:sp>
        <p:nvSpPr>
          <p:cNvPr id="9" name="TextBox 8">
            <a:extLst>
              <a:ext uri="{FF2B5EF4-FFF2-40B4-BE49-F238E27FC236}">
                <a16:creationId xmlns:a16="http://schemas.microsoft.com/office/drawing/2014/main" id="{52A4D4CD-50C6-A076-40C3-79269CB63DA3}"/>
              </a:ext>
            </a:extLst>
          </p:cNvPr>
          <p:cNvSpPr txBox="1"/>
          <p:nvPr/>
        </p:nvSpPr>
        <p:spPr>
          <a:xfrm>
            <a:off x="1226302" y="1869874"/>
            <a:ext cx="5814578"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Neutron wavelengths are comparable to the spacings of atoms and molecules.</a:t>
            </a:r>
          </a:p>
        </p:txBody>
      </p:sp>
      <p:grpSp>
        <p:nvGrpSpPr>
          <p:cNvPr id="45" name="Graphic 7">
            <a:extLst>
              <a:ext uri="{FF2B5EF4-FFF2-40B4-BE49-F238E27FC236}">
                <a16:creationId xmlns:a16="http://schemas.microsoft.com/office/drawing/2014/main" id="{04DC25D4-ECDE-1F26-A2E4-0ADB667FCDFD}"/>
              </a:ext>
            </a:extLst>
          </p:cNvPr>
          <p:cNvGrpSpPr/>
          <p:nvPr/>
        </p:nvGrpSpPr>
        <p:grpSpPr>
          <a:xfrm>
            <a:off x="335324" y="1657645"/>
            <a:ext cx="642221" cy="618259"/>
            <a:chOff x="329176" y="1364254"/>
            <a:chExt cx="372696" cy="358790"/>
          </a:xfrm>
        </p:grpSpPr>
        <p:sp>
          <p:nvSpPr>
            <p:cNvPr id="47" name="Freeform: Shape 46">
              <a:extLst>
                <a:ext uri="{FF2B5EF4-FFF2-40B4-BE49-F238E27FC236}">
                  <a16:creationId xmlns:a16="http://schemas.microsoft.com/office/drawing/2014/main" id="{673ABED0-B8FE-06C6-1950-A5D598BD80CB}"/>
                </a:ext>
              </a:extLst>
            </p:cNvPr>
            <p:cNvSpPr/>
            <p:nvPr/>
          </p:nvSpPr>
          <p:spPr>
            <a:xfrm>
              <a:off x="329176" y="1667418"/>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ACD56FA5-AA1F-3B8B-F1F2-893718222789}"/>
                </a:ext>
              </a:extLst>
            </p:cNvPr>
            <p:cNvSpPr/>
            <p:nvPr/>
          </p:nvSpPr>
          <p:spPr>
            <a:xfrm>
              <a:off x="646246" y="159510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3A03455D-5A3C-4B34-14FE-C92D456A6363}"/>
                </a:ext>
              </a:extLst>
            </p:cNvPr>
            <p:cNvSpPr/>
            <p:nvPr/>
          </p:nvSpPr>
          <p:spPr>
            <a:xfrm>
              <a:off x="646246" y="136425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DA3E2482-BF15-2501-26BC-90AC484AE50E}"/>
                </a:ext>
              </a:extLst>
            </p:cNvPr>
            <p:cNvSpPr/>
            <p:nvPr/>
          </p:nvSpPr>
          <p:spPr>
            <a:xfrm>
              <a:off x="560025" y="1437959"/>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1AC49296-EF1A-7ED4-E1BE-0F6DB4D40168}"/>
                </a:ext>
              </a:extLst>
            </p:cNvPr>
            <p:cNvSpPr/>
            <p:nvPr/>
          </p:nvSpPr>
          <p:spPr>
            <a:xfrm>
              <a:off x="329176" y="1437959"/>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788C6B71-14B7-6EA9-85FC-1A9A5375690E}"/>
                </a:ext>
              </a:extLst>
            </p:cNvPr>
            <p:cNvSpPr/>
            <p:nvPr/>
          </p:nvSpPr>
          <p:spPr>
            <a:xfrm>
              <a:off x="415397" y="1367036"/>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9BDA86BD-FA7A-A181-2CAA-9ECB5CD1333D}"/>
                </a:ext>
              </a:extLst>
            </p:cNvPr>
            <p:cNvSpPr/>
            <p:nvPr/>
          </p:nvSpPr>
          <p:spPr>
            <a:xfrm>
              <a:off x="560025" y="1667418"/>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2DB29AE4-2C50-E6F2-5F1F-8809329CA23B}"/>
                </a:ext>
              </a:extLst>
            </p:cNvPr>
            <p:cNvSpPr/>
            <p:nvPr/>
          </p:nvSpPr>
          <p:spPr>
            <a:xfrm>
              <a:off x="356989" y="1465772"/>
              <a:ext cx="230849" cy="230849"/>
            </a:xfrm>
            <a:custGeom>
              <a:avLst/>
              <a:gdLst>
                <a:gd name="connsiteX0" fmla="*/ 0 w 230849"/>
                <a:gd name="connsiteY0" fmla="*/ 0 h 230849"/>
                <a:gd name="connsiteX1" fmla="*/ 230849 w 230849"/>
                <a:gd name="connsiteY1" fmla="*/ 0 h 230849"/>
                <a:gd name="connsiteX2" fmla="*/ 230849 w 230849"/>
                <a:gd name="connsiteY2" fmla="*/ 230849 h 230849"/>
                <a:gd name="connsiteX3" fmla="*/ 0 w 230849"/>
                <a:gd name="connsiteY3" fmla="*/ 230849 h 230849"/>
              </a:gdLst>
              <a:ahLst/>
              <a:cxnLst>
                <a:cxn ang="0">
                  <a:pos x="connsiteX0" y="connsiteY0"/>
                </a:cxn>
                <a:cxn ang="0">
                  <a:pos x="connsiteX1" y="connsiteY1"/>
                </a:cxn>
                <a:cxn ang="0">
                  <a:pos x="connsiteX2" y="connsiteY2"/>
                </a:cxn>
                <a:cxn ang="0">
                  <a:pos x="connsiteX3" y="connsiteY3"/>
                </a:cxn>
              </a:cxnLst>
              <a:rect l="l" t="t" r="r" b="b"/>
              <a:pathLst>
                <a:path w="230849" h="230849">
                  <a:moveTo>
                    <a:pt x="0" y="0"/>
                  </a:moveTo>
                  <a:lnTo>
                    <a:pt x="230849" y="0"/>
                  </a:lnTo>
                  <a:lnTo>
                    <a:pt x="230849" y="230849"/>
                  </a:lnTo>
                  <a:lnTo>
                    <a:pt x="0" y="230849"/>
                  </a:lnTo>
                  <a:close/>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EACBDE88-918F-7F1B-7CB1-73E9EECCBC46}"/>
                </a:ext>
              </a:extLst>
            </p:cNvPr>
            <p:cNvSpPr/>
            <p:nvPr/>
          </p:nvSpPr>
          <p:spPr>
            <a:xfrm>
              <a:off x="443210" y="1392067"/>
              <a:ext cx="230849" cy="230849"/>
            </a:xfrm>
            <a:custGeom>
              <a:avLst/>
              <a:gdLst>
                <a:gd name="connsiteX0" fmla="*/ 0 w 230849"/>
                <a:gd name="connsiteY0" fmla="*/ 0 h 230849"/>
                <a:gd name="connsiteX1" fmla="*/ 230849 w 230849"/>
                <a:gd name="connsiteY1" fmla="*/ 0 h 230849"/>
                <a:gd name="connsiteX2" fmla="*/ 230849 w 230849"/>
                <a:gd name="connsiteY2" fmla="*/ 230849 h 230849"/>
                <a:gd name="connsiteX3" fmla="*/ 0 w 230849"/>
                <a:gd name="connsiteY3" fmla="*/ 230849 h 230849"/>
              </a:gdLst>
              <a:ahLst/>
              <a:cxnLst>
                <a:cxn ang="0">
                  <a:pos x="connsiteX0" y="connsiteY0"/>
                </a:cxn>
                <a:cxn ang="0">
                  <a:pos x="connsiteX1" y="connsiteY1"/>
                </a:cxn>
                <a:cxn ang="0">
                  <a:pos x="connsiteX2" y="connsiteY2"/>
                </a:cxn>
                <a:cxn ang="0">
                  <a:pos x="connsiteX3" y="connsiteY3"/>
                </a:cxn>
              </a:cxnLst>
              <a:rect l="l" t="t" r="r" b="b"/>
              <a:pathLst>
                <a:path w="230849" h="230849">
                  <a:moveTo>
                    <a:pt x="0" y="0"/>
                  </a:moveTo>
                  <a:lnTo>
                    <a:pt x="230849" y="0"/>
                  </a:lnTo>
                  <a:lnTo>
                    <a:pt x="230849" y="230849"/>
                  </a:lnTo>
                  <a:lnTo>
                    <a:pt x="0" y="230849"/>
                  </a:lnTo>
                  <a:close/>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2E2C0EA6-8FE5-BA2A-8A04-968D3D4E2255}"/>
                </a:ext>
              </a:extLst>
            </p:cNvPr>
            <p:cNvSpPr/>
            <p:nvPr/>
          </p:nvSpPr>
          <p:spPr>
            <a:xfrm>
              <a:off x="415397" y="1595104"/>
              <a:ext cx="55626" cy="55626"/>
            </a:xfrm>
            <a:custGeom>
              <a:avLst/>
              <a:gdLst>
                <a:gd name="connsiteX0" fmla="*/ 55626 w 55626"/>
                <a:gd name="connsiteY0" fmla="*/ 27813 h 55626"/>
                <a:gd name="connsiteX1" fmla="*/ 27813 w 55626"/>
                <a:gd name="connsiteY1" fmla="*/ 55626 h 55626"/>
                <a:gd name="connsiteX2" fmla="*/ 0 w 55626"/>
                <a:gd name="connsiteY2" fmla="*/ 27813 h 55626"/>
                <a:gd name="connsiteX3" fmla="*/ 27813 w 55626"/>
                <a:gd name="connsiteY3" fmla="*/ 0 h 55626"/>
                <a:gd name="connsiteX4" fmla="*/ 55626 w 55626"/>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 h="55626">
                  <a:moveTo>
                    <a:pt x="55626" y="27813"/>
                  </a:moveTo>
                  <a:cubicBezTo>
                    <a:pt x="55626" y="43174"/>
                    <a:pt x="43174" y="55626"/>
                    <a:pt x="27813" y="55626"/>
                  </a:cubicBezTo>
                  <a:cubicBezTo>
                    <a:pt x="12452" y="55626"/>
                    <a:pt x="0" y="43174"/>
                    <a:pt x="0" y="27813"/>
                  </a:cubicBezTo>
                  <a:cubicBezTo>
                    <a:pt x="0" y="12452"/>
                    <a:pt x="12452" y="0"/>
                    <a:pt x="27813" y="0"/>
                  </a:cubicBezTo>
                  <a:cubicBezTo>
                    <a:pt x="43174" y="0"/>
                    <a:pt x="55626" y="12452"/>
                    <a:pt x="55626" y="27813"/>
                  </a:cubicBez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70E49922-CFCD-88B6-2C54-06407620118C}"/>
                </a:ext>
              </a:extLst>
            </p:cNvPr>
            <p:cNvSpPr/>
            <p:nvPr/>
          </p:nvSpPr>
          <p:spPr>
            <a:xfrm>
              <a:off x="356989" y="1394849"/>
              <a:ext cx="86220" cy="70923"/>
            </a:xfrm>
            <a:custGeom>
              <a:avLst/>
              <a:gdLst>
                <a:gd name="connsiteX0" fmla="*/ 0 w 86220"/>
                <a:gd name="connsiteY0" fmla="*/ 70924 h 70923"/>
                <a:gd name="connsiteX1" fmla="*/ 86221 w 86220"/>
                <a:gd name="connsiteY1" fmla="*/ 0 h 70923"/>
              </a:gdLst>
              <a:ahLst/>
              <a:cxnLst>
                <a:cxn ang="0">
                  <a:pos x="connsiteX0" y="connsiteY0"/>
                </a:cxn>
                <a:cxn ang="0">
                  <a:pos x="connsiteX1" y="connsiteY1"/>
                </a:cxn>
              </a:cxnLst>
              <a:rect l="l" t="t" r="r" b="b"/>
              <a:pathLst>
                <a:path w="86220" h="70923">
                  <a:moveTo>
                    <a:pt x="0" y="70924"/>
                  </a:moveTo>
                  <a:lnTo>
                    <a:pt x="86221"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736EDB6E-093E-595E-DDD7-4A3E13BEFAAF}"/>
                </a:ext>
              </a:extLst>
            </p:cNvPr>
            <p:cNvSpPr/>
            <p:nvPr/>
          </p:nvSpPr>
          <p:spPr>
            <a:xfrm>
              <a:off x="587838" y="1392068"/>
              <a:ext cx="86220" cy="73704"/>
            </a:xfrm>
            <a:custGeom>
              <a:avLst/>
              <a:gdLst>
                <a:gd name="connsiteX0" fmla="*/ 0 w 86220"/>
                <a:gd name="connsiteY0" fmla="*/ 73705 h 73704"/>
                <a:gd name="connsiteX1" fmla="*/ 86221 w 86220"/>
                <a:gd name="connsiteY1" fmla="*/ 0 h 73704"/>
              </a:gdLst>
              <a:ahLst/>
              <a:cxnLst>
                <a:cxn ang="0">
                  <a:pos x="connsiteX0" y="connsiteY0"/>
                </a:cxn>
                <a:cxn ang="0">
                  <a:pos x="connsiteX1" y="connsiteY1"/>
                </a:cxn>
              </a:cxnLst>
              <a:rect l="l" t="t" r="r" b="b"/>
              <a:pathLst>
                <a:path w="86220" h="73704">
                  <a:moveTo>
                    <a:pt x="0" y="73705"/>
                  </a:moveTo>
                  <a:lnTo>
                    <a:pt x="86221"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FC7CD1B3-2CD4-F37C-ADB7-9AB2D1641F91}"/>
                </a:ext>
              </a:extLst>
            </p:cNvPr>
            <p:cNvSpPr/>
            <p:nvPr/>
          </p:nvSpPr>
          <p:spPr>
            <a:xfrm>
              <a:off x="587838" y="1622917"/>
              <a:ext cx="86220" cy="72314"/>
            </a:xfrm>
            <a:custGeom>
              <a:avLst/>
              <a:gdLst>
                <a:gd name="connsiteX0" fmla="*/ 86221 w 86220"/>
                <a:gd name="connsiteY0" fmla="*/ 0 h 72314"/>
                <a:gd name="connsiteX1" fmla="*/ 0 w 86220"/>
                <a:gd name="connsiteY1" fmla="*/ 72314 h 72314"/>
              </a:gdLst>
              <a:ahLst/>
              <a:cxnLst>
                <a:cxn ang="0">
                  <a:pos x="connsiteX0" y="connsiteY0"/>
                </a:cxn>
                <a:cxn ang="0">
                  <a:pos x="connsiteX1" y="connsiteY1"/>
                </a:cxn>
              </a:cxnLst>
              <a:rect l="l" t="t" r="r" b="b"/>
              <a:pathLst>
                <a:path w="86220" h="72314">
                  <a:moveTo>
                    <a:pt x="86221" y="0"/>
                  </a:moveTo>
                  <a:lnTo>
                    <a:pt x="0" y="72314"/>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0F4D6A48-66E4-C46F-8957-B575D0FBC255}"/>
                </a:ext>
              </a:extLst>
            </p:cNvPr>
            <p:cNvSpPr/>
            <p:nvPr/>
          </p:nvSpPr>
          <p:spPr>
            <a:xfrm>
              <a:off x="356989" y="1622917"/>
              <a:ext cx="86220" cy="73704"/>
            </a:xfrm>
            <a:custGeom>
              <a:avLst/>
              <a:gdLst>
                <a:gd name="connsiteX0" fmla="*/ 86221 w 86220"/>
                <a:gd name="connsiteY0" fmla="*/ 0 h 73704"/>
                <a:gd name="connsiteX1" fmla="*/ 0 w 86220"/>
                <a:gd name="connsiteY1" fmla="*/ 73705 h 73704"/>
              </a:gdLst>
              <a:ahLst/>
              <a:cxnLst>
                <a:cxn ang="0">
                  <a:pos x="connsiteX0" y="connsiteY0"/>
                </a:cxn>
                <a:cxn ang="0">
                  <a:pos x="connsiteX1" y="connsiteY1"/>
                </a:cxn>
              </a:cxnLst>
              <a:rect l="l" t="t" r="r" b="b"/>
              <a:pathLst>
                <a:path w="86220" h="73704">
                  <a:moveTo>
                    <a:pt x="86221" y="0"/>
                  </a:moveTo>
                  <a:lnTo>
                    <a:pt x="0" y="73705"/>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65" name="Graphic 29">
            <a:extLst>
              <a:ext uri="{FF2B5EF4-FFF2-40B4-BE49-F238E27FC236}">
                <a16:creationId xmlns:a16="http://schemas.microsoft.com/office/drawing/2014/main" id="{3E52E291-C00E-3CB9-3F60-B17839E7ADFF}"/>
              </a:ext>
            </a:extLst>
          </p:cNvPr>
          <p:cNvGrpSpPr/>
          <p:nvPr/>
        </p:nvGrpSpPr>
        <p:grpSpPr>
          <a:xfrm>
            <a:off x="261037" y="2954022"/>
            <a:ext cx="790794" cy="455305"/>
            <a:chOff x="4387891" y="1387896"/>
            <a:chExt cx="458916" cy="264224"/>
          </a:xfrm>
        </p:grpSpPr>
        <p:grpSp>
          <p:nvGrpSpPr>
            <p:cNvPr id="66" name="Graphic 29">
              <a:extLst>
                <a:ext uri="{FF2B5EF4-FFF2-40B4-BE49-F238E27FC236}">
                  <a16:creationId xmlns:a16="http://schemas.microsoft.com/office/drawing/2014/main" id="{C382249D-5FAC-286A-C118-DC4775E70BBC}"/>
                </a:ext>
              </a:extLst>
            </p:cNvPr>
            <p:cNvGrpSpPr/>
            <p:nvPr/>
          </p:nvGrpSpPr>
          <p:grpSpPr>
            <a:xfrm>
              <a:off x="4393453" y="1529743"/>
              <a:ext cx="447791" cy="122377"/>
              <a:chOff x="4393453" y="1529743"/>
              <a:chExt cx="447791" cy="122377"/>
            </a:xfrm>
          </p:grpSpPr>
          <p:sp>
            <p:nvSpPr>
              <p:cNvPr id="71" name="Freeform: Shape 70">
                <a:extLst>
                  <a:ext uri="{FF2B5EF4-FFF2-40B4-BE49-F238E27FC236}">
                    <a16:creationId xmlns:a16="http://schemas.microsoft.com/office/drawing/2014/main" id="{A97925F6-BD41-5EDD-F6A9-F6D5D0156B20}"/>
                  </a:ext>
                </a:extLst>
              </p:cNvPr>
              <p:cNvSpPr/>
              <p:nvPr/>
            </p:nvSpPr>
            <p:spPr>
              <a:xfrm>
                <a:off x="4393453" y="1529743"/>
                <a:ext cx="122377" cy="122377"/>
              </a:xfrm>
              <a:custGeom>
                <a:avLst/>
                <a:gdLst>
                  <a:gd name="connsiteX0" fmla="*/ 122378 w 122377"/>
                  <a:gd name="connsiteY0" fmla="*/ 61189 h 122377"/>
                  <a:gd name="connsiteX1" fmla="*/ 61189 w 122377"/>
                  <a:gd name="connsiteY1" fmla="*/ 122378 h 122377"/>
                  <a:gd name="connsiteX2" fmla="*/ 0 w 122377"/>
                  <a:gd name="connsiteY2" fmla="*/ 61189 h 122377"/>
                  <a:gd name="connsiteX3" fmla="*/ 61189 w 122377"/>
                  <a:gd name="connsiteY3" fmla="*/ 0 h 122377"/>
                  <a:gd name="connsiteX4" fmla="*/ 122378 w 122377"/>
                  <a:gd name="connsiteY4" fmla="*/ 61189 h 1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 h="122377">
                    <a:moveTo>
                      <a:pt x="122378" y="61189"/>
                    </a:moveTo>
                    <a:cubicBezTo>
                      <a:pt x="122378" y="94983"/>
                      <a:pt x="94983" y="122378"/>
                      <a:pt x="61189" y="122378"/>
                    </a:cubicBezTo>
                    <a:cubicBezTo>
                      <a:pt x="27395" y="122378"/>
                      <a:pt x="0" y="94983"/>
                      <a:pt x="0" y="61189"/>
                    </a:cubicBezTo>
                    <a:cubicBezTo>
                      <a:pt x="0" y="27395"/>
                      <a:pt x="27395" y="0"/>
                      <a:pt x="61189" y="0"/>
                    </a:cubicBezTo>
                    <a:cubicBezTo>
                      <a:pt x="94983" y="0"/>
                      <a:pt x="122378" y="27395"/>
                      <a:pt x="122378" y="61189"/>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CEB4FAC2-401C-B2F7-1CD4-99E0FA335632}"/>
                  </a:ext>
                </a:extLst>
              </p:cNvPr>
              <p:cNvSpPr/>
              <p:nvPr/>
            </p:nvSpPr>
            <p:spPr>
              <a:xfrm>
                <a:off x="4507487" y="1556130"/>
                <a:ext cx="222505" cy="66786"/>
              </a:xfrm>
              <a:custGeom>
                <a:avLst/>
                <a:gdLst>
                  <a:gd name="connsiteX0" fmla="*/ 0 w 222505"/>
                  <a:gd name="connsiteY0" fmla="*/ 38974 h 66786"/>
                  <a:gd name="connsiteX1" fmla="*/ 30594 w 222505"/>
                  <a:gd name="connsiteY1" fmla="*/ 38974 h 66786"/>
                  <a:gd name="connsiteX2" fmla="*/ 44501 w 222505"/>
                  <a:gd name="connsiteY2" fmla="*/ 35 h 66786"/>
                  <a:gd name="connsiteX3" fmla="*/ 66752 w 222505"/>
                  <a:gd name="connsiteY3" fmla="*/ 66787 h 66786"/>
                  <a:gd name="connsiteX4" fmla="*/ 89002 w 222505"/>
                  <a:gd name="connsiteY4" fmla="*/ 35 h 66786"/>
                  <a:gd name="connsiteX5" fmla="*/ 111253 w 222505"/>
                  <a:gd name="connsiteY5" fmla="*/ 66787 h 66786"/>
                  <a:gd name="connsiteX6" fmla="*/ 133503 w 222505"/>
                  <a:gd name="connsiteY6" fmla="*/ 35 h 66786"/>
                  <a:gd name="connsiteX7" fmla="*/ 155754 w 222505"/>
                  <a:gd name="connsiteY7" fmla="*/ 66787 h 66786"/>
                  <a:gd name="connsiteX8" fmla="*/ 178004 w 222505"/>
                  <a:gd name="connsiteY8" fmla="*/ 35 h 66786"/>
                  <a:gd name="connsiteX9" fmla="*/ 191911 w 222505"/>
                  <a:gd name="connsiteY9" fmla="*/ 38974 h 66786"/>
                  <a:gd name="connsiteX10" fmla="*/ 222505 w 222505"/>
                  <a:gd name="connsiteY10" fmla="*/ 38974 h 6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05" h="66786">
                    <a:moveTo>
                      <a:pt x="0" y="38974"/>
                    </a:moveTo>
                    <a:lnTo>
                      <a:pt x="30594" y="38974"/>
                    </a:lnTo>
                    <a:cubicBezTo>
                      <a:pt x="30594" y="38974"/>
                      <a:pt x="34766" y="-1356"/>
                      <a:pt x="44501" y="35"/>
                    </a:cubicBezTo>
                    <a:cubicBezTo>
                      <a:pt x="59798" y="1426"/>
                      <a:pt x="51454" y="66787"/>
                      <a:pt x="66752" y="66787"/>
                    </a:cubicBezTo>
                    <a:cubicBezTo>
                      <a:pt x="82049" y="66787"/>
                      <a:pt x="73705" y="35"/>
                      <a:pt x="89002" y="35"/>
                    </a:cubicBezTo>
                    <a:cubicBezTo>
                      <a:pt x="104299" y="35"/>
                      <a:pt x="95955" y="66787"/>
                      <a:pt x="111253" y="66787"/>
                    </a:cubicBezTo>
                    <a:cubicBezTo>
                      <a:pt x="126550" y="66787"/>
                      <a:pt x="118206" y="35"/>
                      <a:pt x="133503" y="35"/>
                    </a:cubicBezTo>
                    <a:cubicBezTo>
                      <a:pt x="148800" y="35"/>
                      <a:pt x="140456" y="66787"/>
                      <a:pt x="155754" y="66787"/>
                    </a:cubicBezTo>
                    <a:cubicBezTo>
                      <a:pt x="171051" y="66787"/>
                      <a:pt x="162707" y="1426"/>
                      <a:pt x="178004" y="35"/>
                    </a:cubicBezTo>
                    <a:cubicBezTo>
                      <a:pt x="187739" y="-1356"/>
                      <a:pt x="191911" y="38974"/>
                      <a:pt x="191911" y="38974"/>
                    </a:cubicBezTo>
                    <a:lnTo>
                      <a:pt x="222505" y="38974"/>
                    </a:lnTo>
                  </a:path>
                </a:pathLst>
              </a:custGeom>
              <a:noFill/>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3CD8C58A-70D9-28FE-37EB-DD8F8D5ACC43}"/>
                  </a:ext>
                </a:extLst>
              </p:cNvPr>
              <p:cNvSpPr/>
              <p:nvPr/>
            </p:nvSpPr>
            <p:spPr>
              <a:xfrm>
                <a:off x="4718867" y="1529743"/>
                <a:ext cx="122377" cy="122377"/>
              </a:xfrm>
              <a:custGeom>
                <a:avLst/>
                <a:gdLst>
                  <a:gd name="connsiteX0" fmla="*/ 122378 w 122377"/>
                  <a:gd name="connsiteY0" fmla="*/ 61189 h 122377"/>
                  <a:gd name="connsiteX1" fmla="*/ 61189 w 122377"/>
                  <a:gd name="connsiteY1" fmla="*/ 122378 h 122377"/>
                  <a:gd name="connsiteX2" fmla="*/ 0 w 122377"/>
                  <a:gd name="connsiteY2" fmla="*/ 61189 h 122377"/>
                  <a:gd name="connsiteX3" fmla="*/ 61189 w 122377"/>
                  <a:gd name="connsiteY3" fmla="*/ 0 h 122377"/>
                  <a:gd name="connsiteX4" fmla="*/ 122378 w 122377"/>
                  <a:gd name="connsiteY4" fmla="*/ 61189 h 1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 h="122377">
                    <a:moveTo>
                      <a:pt x="122378" y="61189"/>
                    </a:moveTo>
                    <a:cubicBezTo>
                      <a:pt x="122378" y="94983"/>
                      <a:pt x="94983" y="122378"/>
                      <a:pt x="61189" y="122378"/>
                    </a:cubicBezTo>
                    <a:cubicBezTo>
                      <a:pt x="27395" y="122378"/>
                      <a:pt x="0" y="94983"/>
                      <a:pt x="0" y="61189"/>
                    </a:cubicBezTo>
                    <a:cubicBezTo>
                      <a:pt x="0" y="27395"/>
                      <a:pt x="27395" y="0"/>
                      <a:pt x="61189" y="0"/>
                    </a:cubicBezTo>
                    <a:cubicBezTo>
                      <a:pt x="94983" y="0"/>
                      <a:pt x="122378" y="27395"/>
                      <a:pt x="122378" y="61189"/>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67" name="Graphic 29">
              <a:extLst>
                <a:ext uri="{FF2B5EF4-FFF2-40B4-BE49-F238E27FC236}">
                  <a16:creationId xmlns:a16="http://schemas.microsoft.com/office/drawing/2014/main" id="{BB0B395F-E283-26B9-0E31-0EE116F020AC}"/>
                </a:ext>
              </a:extLst>
            </p:cNvPr>
            <p:cNvGrpSpPr/>
            <p:nvPr/>
          </p:nvGrpSpPr>
          <p:grpSpPr>
            <a:xfrm>
              <a:off x="4387891" y="1387896"/>
              <a:ext cx="458916" cy="93174"/>
              <a:chOff x="4387891" y="1387896"/>
              <a:chExt cx="458916" cy="93174"/>
            </a:xfrm>
            <a:solidFill>
              <a:srgbClr val="211F5E"/>
            </a:solidFill>
          </p:grpSpPr>
          <p:sp>
            <p:nvSpPr>
              <p:cNvPr id="68" name="Freeform: Shape 67">
                <a:extLst>
                  <a:ext uri="{FF2B5EF4-FFF2-40B4-BE49-F238E27FC236}">
                    <a16:creationId xmlns:a16="http://schemas.microsoft.com/office/drawing/2014/main" id="{C0864010-CE43-EAC5-8C26-064D6E84EE19}"/>
                  </a:ext>
                </a:extLst>
              </p:cNvPr>
              <p:cNvSpPr/>
              <p:nvPr/>
            </p:nvSpPr>
            <p:spPr>
              <a:xfrm>
                <a:off x="4469940" y="1435178"/>
                <a:ext cx="294819" cy="13906"/>
              </a:xfrm>
              <a:custGeom>
                <a:avLst/>
                <a:gdLst>
                  <a:gd name="connsiteX0" fmla="*/ 0 w 294819"/>
                  <a:gd name="connsiteY0" fmla="*/ 0 h 13906"/>
                  <a:gd name="connsiteX1" fmla="*/ 294819 w 294819"/>
                  <a:gd name="connsiteY1" fmla="*/ 0 h 13906"/>
                </a:gdLst>
                <a:ahLst/>
                <a:cxnLst>
                  <a:cxn ang="0">
                    <a:pos x="connsiteX0" y="connsiteY0"/>
                  </a:cxn>
                  <a:cxn ang="0">
                    <a:pos x="connsiteX1" y="connsiteY1"/>
                  </a:cxn>
                </a:cxnLst>
                <a:rect l="l" t="t" r="r" b="b"/>
                <a:pathLst>
                  <a:path w="294819" h="13906">
                    <a:moveTo>
                      <a:pt x="0" y="0"/>
                    </a:moveTo>
                    <a:lnTo>
                      <a:pt x="294819"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4828C2B9-30EB-35D7-69E9-6495E10C96A7}"/>
                  </a:ext>
                </a:extLst>
              </p:cNvPr>
              <p:cNvSpPr/>
              <p:nvPr/>
            </p:nvSpPr>
            <p:spPr>
              <a:xfrm>
                <a:off x="4387891" y="1387896"/>
                <a:ext cx="115424" cy="93174"/>
              </a:xfrm>
              <a:custGeom>
                <a:avLst/>
                <a:gdLst>
                  <a:gd name="connsiteX0" fmla="*/ 0 w 115424"/>
                  <a:gd name="connsiteY0" fmla="*/ 47282 h 93174"/>
                  <a:gd name="connsiteX1" fmla="*/ 115425 w 115424"/>
                  <a:gd name="connsiteY1" fmla="*/ 93174 h 93174"/>
                  <a:gd name="connsiteX2" fmla="*/ 87611 w 115424"/>
                  <a:gd name="connsiteY2" fmla="*/ 47282 h 93174"/>
                  <a:gd name="connsiteX3" fmla="*/ 115425 w 115424"/>
                  <a:gd name="connsiteY3" fmla="*/ 0 h 93174"/>
                </a:gdLst>
                <a:ahLst/>
                <a:cxnLst>
                  <a:cxn ang="0">
                    <a:pos x="connsiteX0" y="connsiteY0"/>
                  </a:cxn>
                  <a:cxn ang="0">
                    <a:pos x="connsiteX1" y="connsiteY1"/>
                  </a:cxn>
                  <a:cxn ang="0">
                    <a:pos x="connsiteX2" y="connsiteY2"/>
                  </a:cxn>
                  <a:cxn ang="0">
                    <a:pos x="connsiteX3" y="connsiteY3"/>
                  </a:cxn>
                </a:cxnLst>
                <a:rect l="l" t="t" r="r" b="b"/>
                <a:pathLst>
                  <a:path w="115424" h="93174">
                    <a:moveTo>
                      <a:pt x="0" y="47282"/>
                    </a:moveTo>
                    <a:lnTo>
                      <a:pt x="115425" y="93174"/>
                    </a:lnTo>
                    <a:lnTo>
                      <a:pt x="87611" y="47282"/>
                    </a:lnTo>
                    <a:lnTo>
                      <a:pt x="115425" y="0"/>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80C109A5-2205-2D25-B469-ED11E390E735}"/>
                  </a:ext>
                </a:extLst>
              </p:cNvPr>
              <p:cNvSpPr/>
              <p:nvPr/>
            </p:nvSpPr>
            <p:spPr>
              <a:xfrm>
                <a:off x="4731383" y="1387896"/>
                <a:ext cx="115424" cy="93174"/>
              </a:xfrm>
              <a:custGeom>
                <a:avLst/>
                <a:gdLst>
                  <a:gd name="connsiteX0" fmla="*/ 115425 w 115424"/>
                  <a:gd name="connsiteY0" fmla="*/ 47282 h 93174"/>
                  <a:gd name="connsiteX1" fmla="*/ 0 w 115424"/>
                  <a:gd name="connsiteY1" fmla="*/ 93174 h 93174"/>
                  <a:gd name="connsiteX2" fmla="*/ 27813 w 115424"/>
                  <a:gd name="connsiteY2" fmla="*/ 47282 h 93174"/>
                  <a:gd name="connsiteX3" fmla="*/ 0 w 115424"/>
                  <a:gd name="connsiteY3" fmla="*/ 0 h 93174"/>
                </a:gdLst>
                <a:ahLst/>
                <a:cxnLst>
                  <a:cxn ang="0">
                    <a:pos x="connsiteX0" y="connsiteY0"/>
                  </a:cxn>
                  <a:cxn ang="0">
                    <a:pos x="connsiteX1" y="connsiteY1"/>
                  </a:cxn>
                  <a:cxn ang="0">
                    <a:pos x="connsiteX2" y="connsiteY2"/>
                  </a:cxn>
                  <a:cxn ang="0">
                    <a:pos x="connsiteX3" y="connsiteY3"/>
                  </a:cxn>
                </a:cxnLst>
                <a:rect l="l" t="t" r="r" b="b"/>
                <a:pathLst>
                  <a:path w="115424" h="93174">
                    <a:moveTo>
                      <a:pt x="115425" y="47282"/>
                    </a:moveTo>
                    <a:lnTo>
                      <a:pt x="0" y="93174"/>
                    </a:lnTo>
                    <a:lnTo>
                      <a:pt x="27813" y="47282"/>
                    </a:lnTo>
                    <a:lnTo>
                      <a:pt x="0" y="0"/>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sp>
        <p:nvSpPr>
          <p:cNvPr id="10" name="TextBox 9">
            <a:extLst>
              <a:ext uri="{FF2B5EF4-FFF2-40B4-BE49-F238E27FC236}">
                <a16:creationId xmlns:a16="http://schemas.microsoft.com/office/drawing/2014/main" id="{61E7C273-64A3-237E-CDB6-361EA59FFF48}"/>
              </a:ext>
            </a:extLst>
          </p:cNvPr>
          <p:cNvSpPr txBox="1"/>
          <p:nvPr/>
        </p:nvSpPr>
        <p:spPr>
          <a:xfrm>
            <a:off x="1226302" y="2770333"/>
            <a:ext cx="2338992"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dynamics</a:t>
            </a:r>
          </a:p>
        </p:txBody>
      </p:sp>
      <p:sp>
        <p:nvSpPr>
          <p:cNvPr id="15" name="TextBox 14">
            <a:extLst>
              <a:ext uri="{FF2B5EF4-FFF2-40B4-BE49-F238E27FC236}">
                <a16:creationId xmlns:a16="http://schemas.microsoft.com/office/drawing/2014/main" id="{ECEECF46-5686-8F42-F54D-26F5E81E4C4A}"/>
              </a:ext>
            </a:extLst>
          </p:cNvPr>
          <p:cNvSpPr txBox="1"/>
          <p:nvPr/>
        </p:nvSpPr>
        <p:spPr>
          <a:xfrm>
            <a:off x="1226303" y="3107992"/>
            <a:ext cx="5640842"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Neutron energies are comparable to the time scales of molecular diffusion, vibrations and rotations.</a:t>
            </a:r>
          </a:p>
        </p:txBody>
      </p:sp>
      <p:grpSp>
        <p:nvGrpSpPr>
          <p:cNvPr id="78" name="Graphic 17">
            <a:extLst>
              <a:ext uri="{FF2B5EF4-FFF2-40B4-BE49-F238E27FC236}">
                <a16:creationId xmlns:a16="http://schemas.microsoft.com/office/drawing/2014/main" id="{07C5D0D9-4A30-3C46-9D22-58F95AD7C345}"/>
              </a:ext>
            </a:extLst>
          </p:cNvPr>
          <p:cNvGrpSpPr/>
          <p:nvPr/>
        </p:nvGrpSpPr>
        <p:grpSpPr>
          <a:xfrm>
            <a:off x="218555" y="4161010"/>
            <a:ext cx="805172" cy="651806"/>
            <a:chOff x="8192611" y="1354520"/>
            <a:chExt cx="467260" cy="378258"/>
          </a:xfrm>
        </p:grpSpPr>
        <p:sp>
          <p:nvSpPr>
            <p:cNvPr id="79" name="Freeform: Shape 78">
              <a:extLst>
                <a:ext uri="{FF2B5EF4-FFF2-40B4-BE49-F238E27FC236}">
                  <a16:creationId xmlns:a16="http://schemas.microsoft.com/office/drawing/2014/main" id="{E765575A-F0EB-9EFC-71F2-95DC31EF22E3}"/>
                </a:ext>
              </a:extLst>
            </p:cNvPr>
            <p:cNvSpPr/>
            <p:nvPr/>
          </p:nvSpPr>
          <p:spPr>
            <a:xfrm>
              <a:off x="8192611" y="1479679"/>
              <a:ext cx="467260" cy="100127"/>
            </a:xfrm>
            <a:custGeom>
              <a:avLst/>
              <a:gdLst>
                <a:gd name="connsiteX0" fmla="*/ 0 w 467260"/>
                <a:gd name="connsiteY0" fmla="*/ 61189 h 100127"/>
                <a:gd name="connsiteX1" fmla="*/ 22251 w 467260"/>
                <a:gd name="connsiteY1" fmla="*/ 44501 h 100127"/>
                <a:gd name="connsiteX2" fmla="*/ 82049 w 467260"/>
                <a:gd name="connsiteY2" fmla="*/ 30594 h 100127"/>
                <a:gd name="connsiteX3" fmla="*/ 282303 w 467260"/>
                <a:gd name="connsiteY3" fmla="*/ 19469 h 100127"/>
                <a:gd name="connsiteX4" fmla="*/ 394947 w 467260"/>
                <a:gd name="connsiteY4" fmla="*/ 26422 h 100127"/>
                <a:gd name="connsiteX5" fmla="*/ 404681 w 467260"/>
                <a:gd name="connsiteY5" fmla="*/ 18079 h 100127"/>
                <a:gd name="connsiteX6" fmla="*/ 404681 w 467260"/>
                <a:gd name="connsiteY6" fmla="*/ 0 h 100127"/>
                <a:gd name="connsiteX7" fmla="*/ 406072 w 467260"/>
                <a:gd name="connsiteY7" fmla="*/ 0 h 100127"/>
                <a:gd name="connsiteX8" fmla="*/ 436666 w 467260"/>
                <a:gd name="connsiteY8" fmla="*/ 31985 h 100127"/>
                <a:gd name="connsiteX9" fmla="*/ 467261 w 467260"/>
                <a:gd name="connsiteY9" fmla="*/ 61189 h 100127"/>
                <a:gd name="connsiteX10" fmla="*/ 467261 w 467260"/>
                <a:gd name="connsiteY10" fmla="*/ 62580 h 100127"/>
                <a:gd name="connsiteX11" fmla="*/ 404681 w 467260"/>
                <a:gd name="connsiteY11" fmla="*/ 62580 h 100127"/>
                <a:gd name="connsiteX12" fmla="*/ 383821 w 467260"/>
                <a:gd name="connsiteY12" fmla="*/ 62580 h 100127"/>
                <a:gd name="connsiteX13" fmla="*/ 382431 w 467260"/>
                <a:gd name="connsiteY13" fmla="*/ 58408 h 100127"/>
                <a:gd name="connsiteX14" fmla="*/ 392165 w 467260"/>
                <a:gd name="connsiteY14" fmla="*/ 50064 h 100127"/>
                <a:gd name="connsiteX15" fmla="*/ 390775 w 467260"/>
                <a:gd name="connsiteY15" fmla="*/ 44501 h 100127"/>
                <a:gd name="connsiteX16" fmla="*/ 335148 w 467260"/>
                <a:gd name="connsiteY16" fmla="*/ 37548 h 100127"/>
                <a:gd name="connsiteX17" fmla="*/ 198864 w 467260"/>
                <a:gd name="connsiteY17" fmla="*/ 31985 h 100127"/>
                <a:gd name="connsiteX18" fmla="*/ 54236 w 467260"/>
                <a:gd name="connsiteY18" fmla="*/ 44501 h 100127"/>
                <a:gd name="connsiteX19" fmla="*/ 22251 w 467260"/>
                <a:gd name="connsiteY19" fmla="*/ 54236 h 100127"/>
                <a:gd name="connsiteX20" fmla="*/ 12516 w 467260"/>
                <a:gd name="connsiteY20" fmla="*/ 61189 h 100127"/>
                <a:gd name="connsiteX21" fmla="*/ 22251 w 467260"/>
                <a:gd name="connsiteY21" fmla="*/ 69533 h 100127"/>
                <a:gd name="connsiteX22" fmla="*/ 51454 w 467260"/>
                <a:gd name="connsiteY22" fmla="*/ 79267 h 100127"/>
                <a:gd name="connsiteX23" fmla="*/ 161316 w 467260"/>
                <a:gd name="connsiteY23" fmla="*/ 94565 h 100127"/>
                <a:gd name="connsiteX24" fmla="*/ 221114 w 467260"/>
                <a:gd name="connsiteY24" fmla="*/ 98737 h 100127"/>
                <a:gd name="connsiteX25" fmla="*/ 226677 w 467260"/>
                <a:gd name="connsiteY25" fmla="*/ 100127 h 100127"/>
                <a:gd name="connsiteX26" fmla="*/ 203036 w 467260"/>
                <a:gd name="connsiteY26" fmla="*/ 100127 h 100127"/>
                <a:gd name="connsiteX27" fmla="*/ 197473 w 467260"/>
                <a:gd name="connsiteY27" fmla="*/ 98737 h 100127"/>
                <a:gd name="connsiteX28" fmla="*/ 87611 w 467260"/>
                <a:gd name="connsiteY28" fmla="*/ 93174 h 100127"/>
                <a:gd name="connsiteX29" fmla="*/ 22251 w 467260"/>
                <a:gd name="connsiteY29" fmla="*/ 80658 h 100127"/>
                <a:gd name="connsiteX30" fmla="*/ 1391 w 467260"/>
                <a:gd name="connsiteY30" fmla="*/ 63970 h 100127"/>
                <a:gd name="connsiteX31" fmla="*/ 0 w 467260"/>
                <a:gd name="connsiteY31" fmla="*/ 61189 h 100127"/>
                <a:gd name="connsiteX32" fmla="*/ 0 w 467260"/>
                <a:gd name="connsiteY32" fmla="*/ 61189 h 10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7260" h="100127">
                  <a:moveTo>
                    <a:pt x="0" y="61189"/>
                  </a:moveTo>
                  <a:cubicBezTo>
                    <a:pt x="4172" y="51454"/>
                    <a:pt x="12516" y="47282"/>
                    <a:pt x="22251" y="44501"/>
                  </a:cubicBezTo>
                  <a:cubicBezTo>
                    <a:pt x="41720" y="38938"/>
                    <a:pt x="62580" y="33376"/>
                    <a:pt x="82049" y="30594"/>
                  </a:cubicBezTo>
                  <a:cubicBezTo>
                    <a:pt x="148800" y="19469"/>
                    <a:pt x="215552" y="16688"/>
                    <a:pt x="282303" y="19469"/>
                  </a:cubicBezTo>
                  <a:cubicBezTo>
                    <a:pt x="319851" y="20860"/>
                    <a:pt x="357399" y="23641"/>
                    <a:pt x="394947" y="26422"/>
                  </a:cubicBezTo>
                  <a:cubicBezTo>
                    <a:pt x="404681" y="26422"/>
                    <a:pt x="404681" y="27813"/>
                    <a:pt x="404681" y="18079"/>
                  </a:cubicBezTo>
                  <a:cubicBezTo>
                    <a:pt x="404681" y="12516"/>
                    <a:pt x="404681" y="6953"/>
                    <a:pt x="404681" y="0"/>
                  </a:cubicBezTo>
                  <a:lnTo>
                    <a:pt x="406072" y="0"/>
                  </a:lnTo>
                  <a:cubicBezTo>
                    <a:pt x="415807" y="11125"/>
                    <a:pt x="426932" y="20860"/>
                    <a:pt x="436666" y="31985"/>
                  </a:cubicBezTo>
                  <a:cubicBezTo>
                    <a:pt x="446401" y="41720"/>
                    <a:pt x="457526" y="51454"/>
                    <a:pt x="467261" y="61189"/>
                  </a:cubicBezTo>
                  <a:lnTo>
                    <a:pt x="467261" y="62580"/>
                  </a:lnTo>
                  <a:cubicBezTo>
                    <a:pt x="446401" y="62580"/>
                    <a:pt x="425541" y="62580"/>
                    <a:pt x="404681" y="62580"/>
                  </a:cubicBezTo>
                  <a:cubicBezTo>
                    <a:pt x="397728" y="62580"/>
                    <a:pt x="390775" y="62580"/>
                    <a:pt x="383821" y="62580"/>
                  </a:cubicBezTo>
                  <a:cubicBezTo>
                    <a:pt x="379649" y="62580"/>
                    <a:pt x="379649" y="61189"/>
                    <a:pt x="382431" y="58408"/>
                  </a:cubicBezTo>
                  <a:cubicBezTo>
                    <a:pt x="385212" y="55626"/>
                    <a:pt x="389384" y="52845"/>
                    <a:pt x="392165" y="50064"/>
                  </a:cubicBezTo>
                  <a:cubicBezTo>
                    <a:pt x="394947" y="47282"/>
                    <a:pt x="394947" y="45892"/>
                    <a:pt x="390775" y="44501"/>
                  </a:cubicBezTo>
                  <a:cubicBezTo>
                    <a:pt x="372696" y="41720"/>
                    <a:pt x="353227" y="38938"/>
                    <a:pt x="335148" y="37548"/>
                  </a:cubicBezTo>
                  <a:cubicBezTo>
                    <a:pt x="289257" y="34766"/>
                    <a:pt x="244756" y="31985"/>
                    <a:pt x="198864" y="31985"/>
                  </a:cubicBezTo>
                  <a:cubicBezTo>
                    <a:pt x="150191" y="31985"/>
                    <a:pt x="101518" y="34766"/>
                    <a:pt x="54236" y="44501"/>
                  </a:cubicBezTo>
                  <a:cubicBezTo>
                    <a:pt x="43110" y="47282"/>
                    <a:pt x="31985" y="50064"/>
                    <a:pt x="22251" y="54236"/>
                  </a:cubicBezTo>
                  <a:cubicBezTo>
                    <a:pt x="18079" y="55626"/>
                    <a:pt x="15297" y="59798"/>
                    <a:pt x="12516" y="61189"/>
                  </a:cubicBezTo>
                  <a:cubicBezTo>
                    <a:pt x="15297" y="63970"/>
                    <a:pt x="18079" y="68142"/>
                    <a:pt x="22251" y="69533"/>
                  </a:cubicBezTo>
                  <a:cubicBezTo>
                    <a:pt x="31985" y="73705"/>
                    <a:pt x="41720" y="76486"/>
                    <a:pt x="51454" y="79267"/>
                  </a:cubicBezTo>
                  <a:cubicBezTo>
                    <a:pt x="87611" y="87611"/>
                    <a:pt x="125159" y="91783"/>
                    <a:pt x="161316" y="94565"/>
                  </a:cubicBezTo>
                  <a:cubicBezTo>
                    <a:pt x="180785" y="95955"/>
                    <a:pt x="201645" y="97346"/>
                    <a:pt x="221114" y="98737"/>
                  </a:cubicBezTo>
                  <a:cubicBezTo>
                    <a:pt x="222505" y="98737"/>
                    <a:pt x="223896" y="100127"/>
                    <a:pt x="226677" y="100127"/>
                  </a:cubicBezTo>
                  <a:lnTo>
                    <a:pt x="203036" y="100127"/>
                  </a:lnTo>
                  <a:cubicBezTo>
                    <a:pt x="201645" y="100127"/>
                    <a:pt x="200255" y="98737"/>
                    <a:pt x="197473" y="98737"/>
                  </a:cubicBezTo>
                  <a:cubicBezTo>
                    <a:pt x="161316" y="100127"/>
                    <a:pt x="125159" y="97346"/>
                    <a:pt x="87611" y="93174"/>
                  </a:cubicBezTo>
                  <a:cubicBezTo>
                    <a:pt x="65361" y="90393"/>
                    <a:pt x="44501" y="84830"/>
                    <a:pt x="22251" y="80658"/>
                  </a:cubicBezTo>
                  <a:cubicBezTo>
                    <a:pt x="13907" y="79267"/>
                    <a:pt x="5563" y="73705"/>
                    <a:pt x="1391" y="63970"/>
                  </a:cubicBezTo>
                  <a:lnTo>
                    <a:pt x="0" y="61189"/>
                  </a:lnTo>
                  <a:lnTo>
                    <a:pt x="0" y="61189"/>
                  </a:ln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533FF21F-D246-FF3D-5462-470407DB09AB}"/>
                </a:ext>
              </a:extLst>
            </p:cNvPr>
            <p:cNvSpPr/>
            <p:nvPr/>
          </p:nvSpPr>
          <p:spPr>
            <a:xfrm>
              <a:off x="8335848" y="1450475"/>
              <a:ext cx="186348" cy="186348"/>
            </a:xfrm>
            <a:custGeom>
              <a:avLst/>
              <a:gdLst>
                <a:gd name="connsiteX0" fmla="*/ 186348 w 186348"/>
                <a:gd name="connsiteY0" fmla="*/ 93174 h 186348"/>
                <a:gd name="connsiteX1" fmla="*/ 93174 w 186348"/>
                <a:gd name="connsiteY1" fmla="*/ 186348 h 186348"/>
                <a:gd name="connsiteX2" fmla="*/ 0 w 186348"/>
                <a:gd name="connsiteY2" fmla="*/ 93174 h 186348"/>
                <a:gd name="connsiteX3" fmla="*/ 93174 w 186348"/>
                <a:gd name="connsiteY3" fmla="*/ 0 h 186348"/>
                <a:gd name="connsiteX4" fmla="*/ 186348 w 186348"/>
                <a:gd name="connsiteY4" fmla="*/ 93174 h 18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48" h="186348">
                  <a:moveTo>
                    <a:pt x="186348" y="93174"/>
                  </a:moveTo>
                  <a:cubicBezTo>
                    <a:pt x="186348" y="144633"/>
                    <a:pt x="144633" y="186348"/>
                    <a:pt x="93174" y="186348"/>
                  </a:cubicBezTo>
                  <a:cubicBezTo>
                    <a:pt x="41715" y="186348"/>
                    <a:pt x="0" y="144633"/>
                    <a:pt x="0" y="93174"/>
                  </a:cubicBezTo>
                  <a:cubicBezTo>
                    <a:pt x="0" y="41715"/>
                    <a:pt x="41715" y="0"/>
                    <a:pt x="93174" y="0"/>
                  </a:cubicBezTo>
                  <a:cubicBezTo>
                    <a:pt x="144633" y="0"/>
                    <a:pt x="186348" y="41715"/>
                    <a:pt x="186348" y="93174"/>
                  </a:cubicBezTo>
                  <a:close/>
                </a:path>
              </a:pathLst>
            </a:custGeom>
            <a:solidFill>
              <a:srgbClr val="FF9D1B"/>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81" name="Graphic 17">
              <a:extLst>
                <a:ext uri="{FF2B5EF4-FFF2-40B4-BE49-F238E27FC236}">
                  <a16:creationId xmlns:a16="http://schemas.microsoft.com/office/drawing/2014/main" id="{551A21B7-E02A-7446-AEA0-5153B576EF53}"/>
                </a:ext>
              </a:extLst>
            </p:cNvPr>
            <p:cNvGrpSpPr/>
            <p:nvPr/>
          </p:nvGrpSpPr>
          <p:grpSpPr>
            <a:xfrm>
              <a:off x="8319161" y="1354520"/>
              <a:ext cx="218333" cy="378258"/>
              <a:chOff x="8319161" y="1354520"/>
              <a:chExt cx="218333" cy="378258"/>
            </a:xfrm>
            <a:solidFill>
              <a:srgbClr val="211F5E"/>
            </a:solidFill>
          </p:grpSpPr>
          <p:sp>
            <p:nvSpPr>
              <p:cNvPr id="83" name="Freeform: Shape 82">
                <a:extLst>
                  <a:ext uri="{FF2B5EF4-FFF2-40B4-BE49-F238E27FC236}">
                    <a16:creationId xmlns:a16="http://schemas.microsoft.com/office/drawing/2014/main" id="{28CCD7A0-B747-655C-75F2-905105D6F4F6}"/>
                  </a:ext>
                </a:extLst>
              </p:cNvPr>
              <p:cNvSpPr/>
              <p:nvPr/>
            </p:nvSpPr>
            <p:spPr>
              <a:xfrm>
                <a:off x="8319161" y="1383724"/>
                <a:ext cx="201645" cy="349054"/>
              </a:xfrm>
              <a:custGeom>
                <a:avLst/>
                <a:gdLst>
                  <a:gd name="connsiteX0" fmla="*/ 0 w 201645"/>
                  <a:gd name="connsiteY0" fmla="*/ 349055 h 349054"/>
                  <a:gd name="connsiteX1" fmla="*/ 201645 w 201645"/>
                  <a:gd name="connsiteY1" fmla="*/ 0 h 349054"/>
                </a:gdLst>
                <a:ahLst/>
                <a:cxnLst>
                  <a:cxn ang="0">
                    <a:pos x="connsiteX0" y="connsiteY0"/>
                  </a:cxn>
                  <a:cxn ang="0">
                    <a:pos x="connsiteX1" y="connsiteY1"/>
                  </a:cxn>
                </a:cxnLst>
                <a:rect l="l" t="t" r="r" b="b"/>
                <a:pathLst>
                  <a:path w="201645" h="349054">
                    <a:moveTo>
                      <a:pt x="0" y="349055"/>
                    </a:moveTo>
                    <a:lnTo>
                      <a:pt x="201645" y="0"/>
                    </a:lnTo>
                  </a:path>
                </a:pathLst>
              </a:custGeom>
              <a:ln w="11435"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6ECBD50D-D972-8FFE-690D-1E3188D218B9}"/>
                  </a:ext>
                </a:extLst>
              </p:cNvPr>
              <p:cNvSpPr/>
              <p:nvPr/>
            </p:nvSpPr>
            <p:spPr>
              <a:xfrm>
                <a:off x="8497165" y="1354520"/>
                <a:ext cx="40329" cy="45891"/>
              </a:xfrm>
              <a:custGeom>
                <a:avLst/>
                <a:gdLst>
                  <a:gd name="connsiteX0" fmla="*/ 40329 w 40329"/>
                  <a:gd name="connsiteY0" fmla="*/ 45892 h 45891"/>
                  <a:gd name="connsiteX1" fmla="*/ 40329 w 40329"/>
                  <a:gd name="connsiteY1" fmla="*/ 0 h 45891"/>
                  <a:gd name="connsiteX2" fmla="*/ 0 w 40329"/>
                  <a:gd name="connsiteY2" fmla="*/ 23641 h 45891"/>
                </a:gdLst>
                <a:ahLst/>
                <a:cxnLst>
                  <a:cxn ang="0">
                    <a:pos x="connsiteX0" y="connsiteY0"/>
                  </a:cxn>
                  <a:cxn ang="0">
                    <a:pos x="connsiteX1" y="connsiteY1"/>
                  </a:cxn>
                  <a:cxn ang="0">
                    <a:pos x="connsiteX2" y="connsiteY2"/>
                  </a:cxn>
                </a:cxnLst>
                <a:rect l="l" t="t" r="r" b="b"/>
                <a:pathLst>
                  <a:path w="40329" h="45891">
                    <a:moveTo>
                      <a:pt x="40329" y="45892"/>
                    </a:moveTo>
                    <a:lnTo>
                      <a:pt x="40329" y="0"/>
                    </a:lnTo>
                    <a:lnTo>
                      <a:pt x="0" y="23641"/>
                    </a:lnTo>
                    <a:close/>
                  </a:path>
                </a:pathLst>
              </a:custGeom>
              <a:solidFill>
                <a:srgbClr val="FF9D1B"/>
              </a:solidFill>
              <a:ln w="13777"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82" name="Freeform: Shape 81">
              <a:extLst>
                <a:ext uri="{FF2B5EF4-FFF2-40B4-BE49-F238E27FC236}">
                  <a16:creationId xmlns:a16="http://schemas.microsoft.com/office/drawing/2014/main" id="{36DD9DCF-1932-6819-CC10-B7104B47D5BE}"/>
                </a:ext>
              </a:extLst>
            </p:cNvPr>
            <p:cNvSpPr/>
            <p:nvPr/>
          </p:nvSpPr>
          <p:spPr>
            <a:xfrm>
              <a:off x="8341411" y="1575634"/>
              <a:ext cx="76486" cy="5562"/>
            </a:xfrm>
            <a:custGeom>
              <a:avLst/>
              <a:gdLst>
                <a:gd name="connsiteX0" fmla="*/ 0 w 76486"/>
                <a:gd name="connsiteY0" fmla="*/ 0 h 5562"/>
                <a:gd name="connsiteX1" fmla="*/ 11125 w 76486"/>
                <a:gd name="connsiteY1" fmla="*/ 0 h 5562"/>
                <a:gd name="connsiteX2" fmla="*/ 70923 w 76486"/>
                <a:gd name="connsiteY2" fmla="*/ 4172 h 5562"/>
                <a:gd name="connsiteX3" fmla="*/ 76486 w 76486"/>
                <a:gd name="connsiteY3" fmla="*/ 5563 h 5562"/>
                <a:gd name="connsiteX4" fmla="*/ 54236 w 76486"/>
                <a:gd name="connsiteY4" fmla="*/ 4172 h 5562"/>
                <a:gd name="connsiteX5" fmla="*/ 47282 w 76486"/>
                <a:gd name="connsiteY5" fmla="*/ 4172 h 5562"/>
                <a:gd name="connsiteX6" fmla="*/ 1391 w 76486"/>
                <a:gd name="connsiteY6" fmla="*/ 4172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86" h="5562">
                  <a:moveTo>
                    <a:pt x="0" y="0"/>
                  </a:moveTo>
                  <a:cubicBezTo>
                    <a:pt x="4172" y="0"/>
                    <a:pt x="6953" y="0"/>
                    <a:pt x="11125" y="0"/>
                  </a:cubicBezTo>
                  <a:cubicBezTo>
                    <a:pt x="30594" y="1391"/>
                    <a:pt x="51454" y="2781"/>
                    <a:pt x="70923" y="4172"/>
                  </a:cubicBezTo>
                  <a:cubicBezTo>
                    <a:pt x="72314" y="4172"/>
                    <a:pt x="73705" y="5563"/>
                    <a:pt x="76486" y="5563"/>
                  </a:cubicBezTo>
                  <a:cubicBezTo>
                    <a:pt x="68142" y="5563"/>
                    <a:pt x="54236" y="4172"/>
                    <a:pt x="54236" y="4172"/>
                  </a:cubicBezTo>
                  <a:cubicBezTo>
                    <a:pt x="54236" y="4172"/>
                    <a:pt x="48673" y="4172"/>
                    <a:pt x="47282" y="4172"/>
                  </a:cubicBezTo>
                  <a:cubicBezTo>
                    <a:pt x="31985" y="4172"/>
                    <a:pt x="16688" y="4172"/>
                    <a:pt x="1391" y="4172"/>
                  </a:cubicBezTo>
                </a:path>
              </a:pathLst>
            </a:custGeom>
            <a:solidFill>
              <a:srgbClr val="FFFFFF"/>
            </a:solidFill>
            <a:ln w="13777"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C6545D0F-4E31-90A5-2A90-D8A86FB28605}"/>
              </a:ext>
            </a:extLst>
          </p:cNvPr>
          <p:cNvSpPr txBox="1"/>
          <p:nvPr/>
        </p:nvSpPr>
        <p:spPr>
          <a:xfrm>
            <a:off x="1191009" y="4008451"/>
            <a:ext cx="229220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magnetism</a:t>
            </a:r>
          </a:p>
        </p:txBody>
      </p:sp>
      <p:sp>
        <p:nvSpPr>
          <p:cNvPr id="17" name="TextBox 16">
            <a:extLst>
              <a:ext uri="{FF2B5EF4-FFF2-40B4-BE49-F238E27FC236}">
                <a16:creationId xmlns:a16="http://schemas.microsoft.com/office/drawing/2014/main" id="{9AB38A5A-1D81-C490-35D2-1EA4586AFB89}"/>
              </a:ext>
            </a:extLst>
          </p:cNvPr>
          <p:cNvSpPr txBox="1"/>
          <p:nvPr/>
        </p:nvSpPr>
        <p:spPr>
          <a:xfrm>
            <a:off x="1191008" y="4349743"/>
            <a:ext cx="6007707" cy="646331"/>
          </a:xfrm>
          <a:prstGeom prst="rect">
            <a:avLst/>
          </a:prstGeom>
          <a:noFill/>
        </p:spPr>
        <p:txBody>
          <a:bodyPr wrap="square">
            <a:spAutoFit/>
          </a:bodyPr>
          <a:lstStyle/>
          <a:p>
            <a:r>
              <a:rPr lang="en-GB">
                <a:latin typeface="Arial" panose="020B0604020202020204" pitchFamily="34" charset="0"/>
                <a:cs typeface="Arial" panose="020B0604020202020204" pitchFamily="34" charset="0"/>
              </a:rPr>
              <a:t>The neutron’s magnetic moment can be used to study the microscopic magnetic properties of materials.</a:t>
            </a:r>
          </a:p>
        </p:txBody>
      </p:sp>
    </p:spTree>
    <p:extLst>
      <p:ext uri="{BB962C8B-B14F-4D97-AF65-F5344CB8AC3E}">
        <p14:creationId xmlns:p14="http://schemas.microsoft.com/office/powerpoint/2010/main" val="353195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DB7C-BBF1-2EBC-EDE6-D44AF91C1B4F}"/>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34BCF48D-3435-6282-C069-683B8867BFEB}"/>
              </a:ext>
            </a:extLst>
          </p:cNvPr>
          <p:cNvSpPr txBox="1"/>
          <p:nvPr/>
        </p:nvSpPr>
        <p:spPr>
          <a:xfrm>
            <a:off x="179706" y="355600"/>
            <a:ext cx="5466332"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Why use muons to study materials?</a:t>
            </a:r>
          </a:p>
        </p:txBody>
      </p:sp>
      <p:sp>
        <p:nvSpPr>
          <p:cNvPr id="103" name="TextBox 102">
            <a:extLst>
              <a:ext uri="{FF2B5EF4-FFF2-40B4-BE49-F238E27FC236}">
                <a16:creationId xmlns:a16="http://schemas.microsoft.com/office/drawing/2014/main" id="{EF094C6E-078E-97D2-F4E0-5792149A3D6E}"/>
              </a:ext>
            </a:extLst>
          </p:cNvPr>
          <p:cNvSpPr txBox="1"/>
          <p:nvPr/>
        </p:nvSpPr>
        <p:spPr>
          <a:xfrm>
            <a:off x="179707" y="747874"/>
            <a:ext cx="10925798" cy="369332"/>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Muons are </a:t>
            </a:r>
            <a:r>
              <a:rPr lang="en-GB" b="1" i="0" u="none" strike="noStrike">
                <a:solidFill>
                  <a:srgbClr val="000000"/>
                </a:solidFill>
                <a:effectLst/>
                <a:latin typeface="Arial" panose="020B0604020202020204" pitchFamily="34" charset="0"/>
                <a:cs typeface="Arial" panose="020B0604020202020204" pitchFamily="34" charset="0"/>
              </a:rPr>
              <a:t>short-lived elementary particles that </a:t>
            </a:r>
            <a:r>
              <a:rPr lang="en-GB" b="1">
                <a:latin typeface="Arial" panose="020B0604020202020204" pitchFamily="34" charset="0"/>
                <a:cs typeface="Arial" panose="020B0604020202020204" pitchFamily="34" charset="0"/>
              </a:rPr>
              <a:t>can be used in materials characterisation to:</a:t>
            </a:r>
          </a:p>
        </p:txBody>
      </p:sp>
      <p:sp>
        <p:nvSpPr>
          <p:cNvPr id="46" name="TextBox 45">
            <a:extLst>
              <a:ext uri="{FF2B5EF4-FFF2-40B4-BE49-F238E27FC236}">
                <a16:creationId xmlns:a16="http://schemas.microsoft.com/office/drawing/2014/main" id="{9B924EE8-E014-9864-533E-9BB4699DEE77}"/>
              </a:ext>
            </a:extLst>
          </p:cNvPr>
          <p:cNvSpPr txBox="1"/>
          <p:nvPr/>
        </p:nvSpPr>
        <p:spPr>
          <a:xfrm>
            <a:off x="1191009" y="1270446"/>
            <a:ext cx="3640910"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the ordering of electrons</a:t>
            </a:r>
          </a:p>
        </p:txBody>
      </p:sp>
      <p:sp>
        <p:nvSpPr>
          <p:cNvPr id="9" name="TextBox 8">
            <a:extLst>
              <a:ext uri="{FF2B5EF4-FFF2-40B4-BE49-F238E27FC236}">
                <a16:creationId xmlns:a16="http://schemas.microsoft.com/office/drawing/2014/main" id="{7BFCAFD6-BC06-EDBA-31DD-8942E6F1EB2C}"/>
              </a:ext>
            </a:extLst>
          </p:cNvPr>
          <p:cNvSpPr txBox="1"/>
          <p:nvPr/>
        </p:nvSpPr>
        <p:spPr>
          <a:xfrm>
            <a:off x="1191009" y="1630912"/>
            <a:ext cx="5319663" cy="923330"/>
          </a:xfrm>
          <a:prstGeom prst="rect">
            <a:avLst/>
          </a:prstGeom>
          <a:noFill/>
        </p:spPr>
        <p:txBody>
          <a:bodyPr wrap="square">
            <a:spAutoFit/>
          </a:bodyPr>
          <a:lstStyle/>
          <a:p>
            <a:r>
              <a:rPr lang="en-GB">
                <a:latin typeface="Arial" panose="020B0604020202020204" pitchFamily="34" charset="0"/>
                <a:cs typeface="Arial" panose="020B0604020202020204" pitchFamily="34" charset="0"/>
              </a:rPr>
              <a:t>Magnets, semiconductors and superconductors are probed using the magnetic fields inside the materials.</a:t>
            </a:r>
          </a:p>
        </p:txBody>
      </p:sp>
      <p:sp>
        <p:nvSpPr>
          <p:cNvPr id="18" name="TextBox 17">
            <a:extLst>
              <a:ext uri="{FF2B5EF4-FFF2-40B4-BE49-F238E27FC236}">
                <a16:creationId xmlns:a16="http://schemas.microsoft.com/office/drawing/2014/main" id="{F7304E42-121F-7D07-F0F0-538D22215D16}"/>
              </a:ext>
            </a:extLst>
          </p:cNvPr>
          <p:cNvSpPr txBox="1"/>
          <p:nvPr/>
        </p:nvSpPr>
        <p:spPr>
          <a:xfrm>
            <a:off x="6836402" y="5900686"/>
            <a:ext cx="4813053" cy="738664"/>
          </a:xfrm>
          <a:prstGeom prst="rect">
            <a:avLst/>
          </a:prstGeom>
          <a:noFill/>
        </p:spPr>
        <p:txBody>
          <a:bodyPr wrap="square">
            <a:spAutoFit/>
          </a:bodyPr>
          <a:lstStyle/>
          <a:p>
            <a:r>
              <a:rPr lang="en-GB" sz="1400" dirty="0">
                <a:solidFill>
                  <a:schemeClr val="accent3"/>
                </a:solidFill>
                <a:latin typeface="Arial" panose="020B0604020202020204" pitchFamily="34" charset="0"/>
                <a:cs typeface="Arial" panose="020B0604020202020204" pitchFamily="34" charset="0"/>
              </a:rPr>
              <a:t>Rather than scattering, muons are implanted in a material. The particles produced when they decay or are captured by atoms give insights into the material’s properties.</a:t>
            </a:r>
          </a:p>
        </p:txBody>
      </p:sp>
      <p:sp>
        <p:nvSpPr>
          <p:cNvPr id="10" name="TextBox 9">
            <a:extLst>
              <a:ext uri="{FF2B5EF4-FFF2-40B4-BE49-F238E27FC236}">
                <a16:creationId xmlns:a16="http://schemas.microsoft.com/office/drawing/2014/main" id="{F56EFE33-0547-881B-A0B7-29B5022BBBCA}"/>
              </a:ext>
            </a:extLst>
          </p:cNvPr>
          <p:cNvSpPr txBox="1"/>
          <p:nvPr/>
        </p:nvSpPr>
        <p:spPr>
          <a:xfrm>
            <a:off x="1191009" y="2706265"/>
            <a:ext cx="471129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the dynamics within materials</a:t>
            </a:r>
          </a:p>
        </p:txBody>
      </p:sp>
      <p:sp>
        <p:nvSpPr>
          <p:cNvPr id="2" name="TextBox 1">
            <a:extLst>
              <a:ext uri="{FF2B5EF4-FFF2-40B4-BE49-F238E27FC236}">
                <a16:creationId xmlns:a16="http://schemas.microsoft.com/office/drawing/2014/main" id="{CED95322-D72A-25AB-7FA8-8BC5BA994425}"/>
              </a:ext>
            </a:extLst>
          </p:cNvPr>
          <p:cNvSpPr txBox="1"/>
          <p:nvPr/>
        </p:nvSpPr>
        <p:spPr>
          <a:xfrm>
            <a:off x="1191009" y="3046622"/>
            <a:ext cx="5069695"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Muons are sensitive to the motion of molecules, atoms, ions and electrons. They answer questions about how ions move in batteries and how electrons move in solar cells.</a:t>
            </a:r>
          </a:p>
        </p:txBody>
      </p:sp>
      <p:sp>
        <p:nvSpPr>
          <p:cNvPr id="16" name="TextBox 15">
            <a:extLst>
              <a:ext uri="{FF2B5EF4-FFF2-40B4-BE49-F238E27FC236}">
                <a16:creationId xmlns:a16="http://schemas.microsoft.com/office/drawing/2014/main" id="{B84CA603-0904-09A7-612B-BB372C719DAC}"/>
              </a:ext>
            </a:extLst>
          </p:cNvPr>
          <p:cNvSpPr txBox="1"/>
          <p:nvPr/>
        </p:nvSpPr>
        <p:spPr>
          <a:xfrm>
            <a:off x="1191009" y="4398975"/>
            <a:ext cx="2292207" cy="369332"/>
          </a:xfrm>
          <a:prstGeom prst="rect">
            <a:avLst/>
          </a:prstGeom>
          <a:noFill/>
        </p:spPr>
        <p:txBody>
          <a:bodyPr wrap="square" rtlCol="0">
            <a:spAutoFit/>
          </a:bodyPr>
          <a:lstStyle/>
          <a:p>
            <a:r>
              <a:rPr lang="en-GB" b="1">
                <a:solidFill>
                  <a:schemeClr val="tx2"/>
                </a:solidFill>
                <a:latin typeface="Arial" panose="020B0604020202020204" pitchFamily="34" charset="0"/>
                <a:cs typeface="Arial" panose="020B0604020202020204" pitchFamily="34" charset="0"/>
              </a:rPr>
              <a:t>Study composition</a:t>
            </a:r>
          </a:p>
        </p:txBody>
      </p:sp>
      <p:sp>
        <p:nvSpPr>
          <p:cNvPr id="17" name="TextBox 16">
            <a:extLst>
              <a:ext uri="{FF2B5EF4-FFF2-40B4-BE49-F238E27FC236}">
                <a16:creationId xmlns:a16="http://schemas.microsoft.com/office/drawing/2014/main" id="{8CB3206B-05ED-E112-B143-6D6BE0D69B93}"/>
              </a:ext>
            </a:extLst>
          </p:cNvPr>
          <p:cNvSpPr txBox="1"/>
          <p:nvPr/>
        </p:nvSpPr>
        <p:spPr>
          <a:xfrm>
            <a:off x="1191009" y="4740267"/>
            <a:ext cx="5200195" cy="923330"/>
          </a:xfrm>
          <a:prstGeom prst="rect">
            <a:avLst/>
          </a:prstGeom>
          <a:noFill/>
        </p:spPr>
        <p:txBody>
          <a:bodyPr wrap="square">
            <a:spAutoFit/>
          </a:bodyPr>
          <a:lstStyle/>
          <a:p>
            <a:r>
              <a:rPr lang="en-GB">
                <a:latin typeface="Arial" panose="020B0604020202020204" pitchFamily="34" charset="0"/>
                <a:cs typeface="Arial" panose="020B0604020202020204" pitchFamily="34" charset="0"/>
              </a:rPr>
              <a:t>Decay of negative muons produces an X-ray ‘fingerprint’ that reflects the elemental composition of the material.</a:t>
            </a:r>
          </a:p>
        </p:txBody>
      </p:sp>
      <p:pic>
        <p:nvPicPr>
          <p:cNvPr id="11" name="Picture 10">
            <a:extLst>
              <a:ext uri="{FF2B5EF4-FFF2-40B4-BE49-F238E27FC236}">
                <a16:creationId xmlns:a16="http://schemas.microsoft.com/office/drawing/2014/main" id="{8E78D1B1-8EC8-C294-0D1B-DD4BBC4777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1695" y="4369635"/>
            <a:ext cx="930820" cy="905223"/>
          </a:xfrm>
          <a:prstGeom prst="rect">
            <a:avLst/>
          </a:prstGeom>
        </p:spPr>
      </p:pic>
      <p:pic>
        <p:nvPicPr>
          <p:cNvPr id="96" name="Graphic 95">
            <a:extLst>
              <a:ext uri="{FF2B5EF4-FFF2-40B4-BE49-F238E27FC236}">
                <a16:creationId xmlns:a16="http://schemas.microsoft.com/office/drawing/2014/main" id="{C70A86D7-140E-DD04-5410-695F9759BC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515" y="1398629"/>
            <a:ext cx="693187" cy="647583"/>
          </a:xfrm>
          <a:prstGeom prst="rect">
            <a:avLst/>
          </a:prstGeom>
        </p:spPr>
      </p:pic>
      <p:pic>
        <p:nvPicPr>
          <p:cNvPr id="98" name="Graphic 97">
            <a:extLst>
              <a:ext uri="{FF2B5EF4-FFF2-40B4-BE49-F238E27FC236}">
                <a16:creationId xmlns:a16="http://schemas.microsoft.com/office/drawing/2014/main" id="{6143E5E9-D74C-C572-C58F-4B3FEB09C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147" y="2838361"/>
            <a:ext cx="693187" cy="534199"/>
          </a:xfrm>
          <a:prstGeom prst="rect">
            <a:avLst/>
          </a:prstGeom>
        </p:spPr>
      </p:pic>
      <p:grpSp>
        <p:nvGrpSpPr>
          <p:cNvPr id="55" name="Group 54">
            <a:extLst>
              <a:ext uri="{FF2B5EF4-FFF2-40B4-BE49-F238E27FC236}">
                <a16:creationId xmlns:a16="http://schemas.microsoft.com/office/drawing/2014/main" id="{FD053912-9F35-5C6F-88E0-B5D810A3C9C3}"/>
              </a:ext>
            </a:extLst>
          </p:cNvPr>
          <p:cNvGrpSpPr>
            <a:grpSpLocks noGrp="1" noUngrp="1" noRot="1" noMove="1" noResize="1"/>
          </p:cNvGrpSpPr>
          <p:nvPr/>
        </p:nvGrpSpPr>
        <p:grpSpPr>
          <a:xfrm>
            <a:off x="6836403" y="1240023"/>
            <a:ext cx="4659109" cy="4342268"/>
            <a:chOff x="6836403" y="1258311"/>
            <a:chExt cx="4659109" cy="4342268"/>
          </a:xfrm>
        </p:grpSpPr>
        <p:grpSp>
          <p:nvGrpSpPr>
            <p:cNvPr id="54" name="Group 53">
              <a:extLst>
                <a:ext uri="{FF2B5EF4-FFF2-40B4-BE49-F238E27FC236}">
                  <a16:creationId xmlns:a16="http://schemas.microsoft.com/office/drawing/2014/main" id="{2A01212D-1824-C7B3-00B3-F1A4FF51D3C5}"/>
                </a:ext>
              </a:extLst>
            </p:cNvPr>
            <p:cNvGrpSpPr>
              <a:grpSpLocks noGrp="1" noUngrp="1" noRot="1" noMove="1" noResize="1"/>
            </p:cNvGrpSpPr>
            <p:nvPr/>
          </p:nvGrpSpPr>
          <p:grpSpPr>
            <a:xfrm rot="12626795">
              <a:off x="8209652" y="3985728"/>
              <a:ext cx="275553" cy="420641"/>
              <a:chOff x="8889127" y="2840206"/>
              <a:chExt cx="275553" cy="420641"/>
            </a:xfrm>
          </p:grpSpPr>
          <p:sp>
            <p:nvSpPr>
              <p:cNvPr id="47" name="Freeform: Shape 46">
                <a:extLst>
                  <a:ext uri="{FF2B5EF4-FFF2-40B4-BE49-F238E27FC236}">
                    <a16:creationId xmlns:a16="http://schemas.microsoft.com/office/drawing/2014/main" id="{F50C003E-B76E-1DCC-B9F4-6268BD9AD018}"/>
                  </a:ext>
                </a:extLst>
              </p:cNvPr>
              <p:cNvSpPr>
                <a:spLocks noGrp="1" noRot="1" noMove="1" noResize="1" noEditPoints="1" noAdjustHandles="1" noChangeArrowheads="1" noChangeShapeType="1"/>
              </p:cNvSpPr>
              <p:nvPr/>
            </p:nvSpPr>
            <p:spPr>
              <a:xfrm>
                <a:off x="8999217" y="2840206"/>
                <a:ext cx="165463" cy="165627"/>
              </a:xfrm>
              <a:custGeom>
                <a:avLst/>
                <a:gdLst>
                  <a:gd name="connsiteX0" fmla="*/ 0 w 165463"/>
                  <a:gd name="connsiteY0" fmla="*/ 165628 h 165627"/>
                  <a:gd name="connsiteX1" fmla="*/ 165463 w 165463"/>
                  <a:gd name="connsiteY1" fmla="*/ 0 h 165627"/>
                  <a:gd name="connsiteX2" fmla="*/ 0 w 165463"/>
                  <a:gd name="connsiteY2" fmla="*/ 165628 h 165627"/>
                  <a:gd name="connsiteX3" fmla="*/ 0 w 165463"/>
                  <a:gd name="connsiteY3" fmla="*/ 165628 h 165627"/>
                </a:gdLst>
                <a:ahLst/>
                <a:cxnLst>
                  <a:cxn ang="0">
                    <a:pos x="connsiteX0" y="connsiteY0"/>
                  </a:cxn>
                  <a:cxn ang="0">
                    <a:pos x="connsiteX1" y="connsiteY1"/>
                  </a:cxn>
                  <a:cxn ang="0">
                    <a:pos x="connsiteX2" y="connsiteY2"/>
                  </a:cxn>
                  <a:cxn ang="0">
                    <a:pos x="connsiteX3" y="connsiteY3"/>
                  </a:cxn>
                </a:cxnLst>
                <a:rect l="l" t="t" r="r" b="b"/>
                <a:pathLst>
                  <a:path w="165463" h="165627">
                    <a:moveTo>
                      <a:pt x="0" y="165628"/>
                    </a:moveTo>
                    <a:cubicBezTo>
                      <a:pt x="47158" y="102531"/>
                      <a:pt x="102367" y="47158"/>
                      <a:pt x="165463" y="0"/>
                    </a:cubicBezTo>
                    <a:cubicBezTo>
                      <a:pt x="118305" y="63096"/>
                      <a:pt x="62932" y="118470"/>
                      <a:pt x="0" y="165628"/>
                    </a:cubicBezTo>
                    <a:lnTo>
                      <a:pt x="0" y="165628"/>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1C0BB551-FEC4-C58A-EAE2-8EA0FC619859}"/>
                  </a:ext>
                </a:extLst>
              </p:cNvPr>
              <p:cNvSpPr>
                <a:spLocks noGrp="1" noRot="1" noMove="1" noResize="1" noEditPoints="1" noAdjustHandles="1" noChangeArrowheads="1" noChangeShapeType="1"/>
              </p:cNvSpPr>
              <p:nvPr/>
            </p:nvSpPr>
            <p:spPr>
              <a:xfrm>
                <a:off x="8999217" y="3005670"/>
                <a:ext cx="147224" cy="147224"/>
              </a:xfrm>
              <a:custGeom>
                <a:avLst/>
                <a:gdLst>
                  <a:gd name="connsiteX0" fmla="*/ 0 w 147224"/>
                  <a:gd name="connsiteY0" fmla="*/ 0 h 147224"/>
                  <a:gd name="connsiteX1" fmla="*/ 147224 w 147224"/>
                  <a:gd name="connsiteY1" fmla="*/ 147224 h 147224"/>
                  <a:gd name="connsiteX2" fmla="*/ 0 w 147224"/>
                  <a:gd name="connsiteY2" fmla="*/ 0 h 147224"/>
                  <a:gd name="connsiteX3" fmla="*/ 0 w 147224"/>
                  <a:gd name="connsiteY3" fmla="*/ 0 h 147224"/>
                </a:gdLst>
                <a:ahLst/>
                <a:cxnLst>
                  <a:cxn ang="0">
                    <a:pos x="connsiteX0" y="connsiteY0"/>
                  </a:cxn>
                  <a:cxn ang="0">
                    <a:pos x="connsiteX1" y="connsiteY1"/>
                  </a:cxn>
                  <a:cxn ang="0">
                    <a:pos x="connsiteX2" y="connsiteY2"/>
                  </a:cxn>
                  <a:cxn ang="0">
                    <a:pos x="connsiteX3" y="connsiteY3"/>
                  </a:cxn>
                </a:cxnLst>
                <a:rect l="l" t="t" r="r" b="b"/>
                <a:pathLst>
                  <a:path w="147224" h="147224">
                    <a:moveTo>
                      <a:pt x="0" y="0"/>
                    </a:moveTo>
                    <a:cubicBezTo>
                      <a:pt x="57017" y="41078"/>
                      <a:pt x="106146" y="90208"/>
                      <a:pt x="147224" y="147224"/>
                    </a:cubicBezTo>
                    <a:cubicBezTo>
                      <a:pt x="90208" y="106146"/>
                      <a:pt x="41078" y="57017"/>
                      <a:pt x="0" y="0"/>
                    </a:cubicBezTo>
                    <a:lnTo>
                      <a:pt x="0"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45E8A979-F577-2B91-BCDE-D33EF7A07CD9}"/>
                  </a:ext>
                </a:extLst>
              </p:cNvPr>
              <p:cNvSpPr>
                <a:spLocks noGrp="1" noRot="1" noMove="1" noResize="1" noEditPoints="1" noAdjustHandles="1" noChangeArrowheads="1" noChangeShapeType="1"/>
              </p:cNvSpPr>
              <p:nvPr/>
            </p:nvSpPr>
            <p:spPr>
              <a:xfrm>
                <a:off x="8889127" y="2906753"/>
                <a:ext cx="115676" cy="99080"/>
              </a:xfrm>
              <a:custGeom>
                <a:avLst/>
                <a:gdLst>
                  <a:gd name="connsiteX0" fmla="*/ 115676 w 115676"/>
                  <a:gd name="connsiteY0" fmla="*/ 99081 h 99080"/>
                  <a:gd name="connsiteX1" fmla="*/ 0 w 115676"/>
                  <a:gd name="connsiteY1" fmla="*/ 0 h 99080"/>
                  <a:gd name="connsiteX2" fmla="*/ 115676 w 115676"/>
                  <a:gd name="connsiteY2" fmla="*/ 99081 h 99080"/>
                  <a:gd name="connsiteX3" fmla="*/ 115676 w 115676"/>
                  <a:gd name="connsiteY3" fmla="*/ 99081 h 99080"/>
                </a:gdLst>
                <a:ahLst/>
                <a:cxnLst>
                  <a:cxn ang="0">
                    <a:pos x="connsiteX0" y="connsiteY0"/>
                  </a:cxn>
                  <a:cxn ang="0">
                    <a:pos x="connsiteX1" y="connsiteY1"/>
                  </a:cxn>
                  <a:cxn ang="0">
                    <a:pos x="connsiteX2" y="connsiteY2"/>
                  </a:cxn>
                  <a:cxn ang="0">
                    <a:pos x="connsiteX3" y="connsiteY3"/>
                  </a:cxn>
                </a:cxnLst>
                <a:rect l="l" t="t" r="r" b="b"/>
                <a:pathLst>
                  <a:path w="115676" h="99080">
                    <a:moveTo>
                      <a:pt x="115676" y="99081"/>
                    </a:moveTo>
                    <a:cubicBezTo>
                      <a:pt x="69833" y="74598"/>
                      <a:pt x="31055" y="41571"/>
                      <a:pt x="0" y="0"/>
                    </a:cubicBezTo>
                    <a:cubicBezTo>
                      <a:pt x="45843" y="24318"/>
                      <a:pt x="84621" y="57510"/>
                      <a:pt x="115676" y="99081"/>
                    </a:cubicBezTo>
                    <a:lnTo>
                      <a:pt x="115676" y="99081"/>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8BFB5E39-8BBF-638C-2A7D-1922B996D063}"/>
                  </a:ext>
                </a:extLst>
              </p:cNvPr>
              <p:cNvSpPr>
                <a:spLocks noGrp="1" noRot="1" noMove="1" noResize="1" noEditPoints="1" noAdjustHandles="1" noChangeArrowheads="1" noChangeShapeType="1"/>
              </p:cNvSpPr>
              <p:nvPr/>
            </p:nvSpPr>
            <p:spPr>
              <a:xfrm>
                <a:off x="8889127" y="3005670"/>
                <a:ext cx="115676" cy="115840"/>
              </a:xfrm>
              <a:custGeom>
                <a:avLst/>
                <a:gdLst>
                  <a:gd name="connsiteX0" fmla="*/ 115676 w 115676"/>
                  <a:gd name="connsiteY0" fmla="*/ 0 h 115840"/>
                  <a:gd name="connsiteX1" fmla="*/ 0 w 115676"/>
                  <a:gd name="connsiteY1" fmla="*/ 115841 h 115840"/>
                  <a:gd name="connsiteX2" fmla="*/ 115676 w 115676"/>
                  <a:gd name="connsiteY2" fmla="*/ 0 h 115840"/>
                  <a:gd name="connsiteX3" fmla="*/ 115676 w 115676"/>
                  <a:gd name="connsiteY3" fmla="*/ 0 h 115840"/>
                </a:gdLst>
                <a:ahLst/>
                <a:cxnLst>
                  <a:cxn ang="0">
                    <a:pos x="connsiteX0" y="connsiteY0"/>
                  </a:cxn>
                  <a:cxn ang="0">
                    <a:pos x="connsiteX1" y="connsiteY1"/>
                  </a:cxn>
                  <a:cxn ang="0">
                    <a:pos x="connsiteX2" y="connsiteY2"/>
                  </a:cxn>
                  <a:cxn ang="0">
                    <a:pos x="connsiteX3" y="connsiteY3"/>
                  </a:cxn>
                </a:cxnLst>
                <a:rect l="l" t="t" r="r" b="b"/>
                <a:pathLst>
                  <a:path w="115676" h="115840">
                    <a:moveTo>
                      <a:pt x="115676" y="0"/>
                    </a:moveTo>
                    <a:cubicBezTo>
                      <a:pt x="85114" y="46501"/>
                      <a:pt x="46500" y="85278"/>
                      <a:pt x="0" y="115841"/>
                    </a:cubicBezTo>
                    <a:cubicBezTo>
                      <a:pt x="30398" y="69340"/>
                      <a:pt x="69340" y="30562"/>
                      <a:pt x="115676" y="0"/>
                    </a:cubicBezTo>
                    <a:lnTo>
                      <a:pt x="115676"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816FD7D-8E54-F338-AF71-D2BC8A070288}"/>
                  </a:ext>
                </a:extLst>
              </p:cNvPr>
              <p:cNvSpPr>
                <a:spLocks noGrp="1" noRot="1" noMove="1" noResize="1" noEditPoints="1" noAdjustHandles="1" noChangeArrowheads="1" noChangeShapeType="1"/>
              </p:cNvSpPr>
              <p:nvPr/>
            </p:nvSpPr>
            <p:spPr>
              <a:xfrm>
                <a:off x="8995211" y="2870111"/>
                <a:ext cx="16883" cy="135722"/>
              </a:xfrm>
              <a:custGeom>
                <a:avLst/>
                <a:gdLst>
                  <a:gd name="connsiteX0" fmla="*/ 8442 w 16883"/>
                  <a:gd name="connsiteY0" fmla="*/ 135723 h 135722"/>
                  <a:gd name="connsiteX1" fmla="*/ 8442 w 16883"/>
                  <a:gd name="connsiteY1" fmla="*/ 0 h 135722"/>
                  <a:gd name="connsiteX2" fmla="*/ 8442 w 16883"/>
                  <a:gd name="connsiteY2" fmla="*/ 135723 h 135722"/>
                  <a:gd name="connsiteX3" fmla="*/ 8442 w 16883"/>
                  <a:gd name="connsiteY3" fmla="*/ 135723 h 135722"/>
                </a:gdLst>
                <a:ahLst/>
                <a:cxnLst>
                  <a:cxn ang="0">
                    <a:pos x="connsiteX0" y="connsiteY0"/>
                  </a:cxn>
                  <a:cxn ang="0">
                    <a:pos x="connsiteX1" y="connsiteY1"/>
                  </a:cxn>
                  <a:cxn ang="0">
                    <a:pos x="connsiteX2" y="connsiteY2"/>
                  </a:cxn>
                  <a:cxn ang="0">
                    <a:pos x="connsiteX3" y="connsiteY3"/>
                  </a:cxn>
                </a:cxnLst>
                <a:rect l="l" t="t" r="r" b="b"/>
                <a:pathLst>
                  <a:path w="16883" h="135722">
                    <a:moveTo>
                      <a:pt x="8442" y="135723"/>
                    </a:moveTo>
                    <a:cubicBezTo>
                      <a:pt x="-2732" y="90537"/>
                      <a:pt x="-2896" y="45022"/>
                      <a:pt x="8442" y="0"/>
                    </a:cubicBezTo>
                    <a:cubicBezTo>
                      <a:pt x="19779" y="45186"/>
                      <a:pt x="19615" y="90701"/>
                      <a:pt x="8442" y="135723"/>
                    </a:cubicBezTo>
                    <a:lnTo>
                      <a:pt x="8442" y="135723"/>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8AB2D715-B9AB-E708-978D-15166A29B188}"/>
                  </a:ext>
                </a:extLst>
              </p:cNvPr>
              <p:cNvSpPr>
                <a:spLocks noGrp="1" noRot="1" noMove="1" noResize="1" noEditPoints="1" noAdjustHandles="1" noChangeArrowheads="1" noChangeShapeType="1"/>
              </p:cNvSpPr>
              <p:nvPr/>
            </p:nvSpPr>
            <p:spPr>
              <a:xfrm>
                <a:off x="8995211" y="3005834"/>
                <a:ext cx="16883" cy="255013"/>
              </a:xfrm>
              <a:custGeom>
                <a:avLst/>
                <a:gdLst>
                  <a:gd name="connsiteX0" fmla="*/ 8442 w 16883"/>
                  <a:gd name="connsiteY0" fmla="*/ 0 h 255013"/>
                  <a:gd name="connsiteX1" fmla="*/ 8442 w 16883"/>
                  <a:gd name="connsiteY1" fmla="*/ 255014 h 255013"/>
                  <a:gd name="connsiteX2" fmla="*/ 8442 w 16883"/>
                  <a:gd name="connsiteY2" fmla="*/ 0 h 255013"/>
                  <a:gd name="connsiteX3" fmla="*/ 8442 w 16883"/>
                  <a:gd name="connsiteY3" fmla="*/ 0 h 255013"/>
                </a:gdLst>
                <a:ahLst/>
                <a:cxnLst>
                  <a:cxn ang="0">
                    <a:pos x="connsiteX0" y="connsiteY0"/>
                  </a:cxn>
                  <a:cxn ang="0">
                    <a:pos x="connsiteX1" y="connsiteY1"/>
                  </a:cxn>
                  <a:cxn ang="0">
                    <a:pos x="connsiteX2" y="connsiteY2"/>
                  </a:cxn>
                  <a:cxn ang="0">
                    <a:pos x="connsiteX3" y="connsiteY3"/>
                  </a:cxn>
                </a:cxnLst>
                <a:rect l="l" t="t" r="r" b="b"/>
                <a:pathLst>
                  <a:path w="16883" h="255013">
                    <a:moveTo>
                      <a:pt x="8442" y="0"/>
                    </a:moveTo>
                    <a:cubicBezTo>
                      <a:pt x="19615" y="84950"/>
                      <a:pt x="19779" y="170064"/>
                      <a:pt x="8442" y="255014"/>
                    </a:cubicBezTo>
                    <a:cubicBezTo>
                      <a:pt x="-2896" y="170064"/>
                      <a:pt x="-2732" y="84950"/>
                      <a:pt x="8442" y="0"/>
                    </a:cubicBezTo>
                    <a:lnTo>
                      <a:pt x="8442"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0BE4E100-881C-35A4-843D-03AA4EAE56F2}"/>
                  </a:ext>
                </a:extLst>
              </p:cNvPr>
              <p:cNvSpPr>
                <a:spLocks noGrp="1" noRot="1" noMove="1" noResize="1" noEditPoints="1" noAdjustHandles="1" noChangeArrowheads="1" noChangeShapeType="1"/>
              </p:cNvSpPr>
              <p:nvPr/>
            </p:nvSpPr>
            <p:spPr>
              <a:xfrm>
                <a:off x="9003653" y="2997556"/>
                <a:ext cx="147552" cy="16883"/>
              </a:xfrm>
              <a:custGeom>
                <a:avLst/>
                <a:gdLst>
                  <a:gd name="connsiteX0" fmla="*/ 0 w 147552"/>
                  <a:gd name="connsiteY0" fmla="*/ 8442 h 16883"/>
                  <a:gd name="connsiteX1" fmla="*/ 147553 w 147552"/>
                  <a:gd name="connsiteY1" fmla="*/ 8442 h 16883"/>
                  <a:gd name="connsiteX2" fmla="*/ 0 w 147552"/>
                  <a:gd name="connsiteY2" fmla="*/ 8442 h 16883"/>
                  <a:gd name="connsiteX3" fmla="*/ 0 w 147552"/>
                  <a:gd name="connsiteY3" fmla="*/ 8442 h 16883"/>
                </a:gdLst>
                <a:ahLst/>
                <a:cxnLst>
                  <a:cxn ang="0">
                    <a:pos x="connsiteX0" y="connsiteY0"/>
                  </a:cxn>
                  <a:cxn ang="0">
                    <a:pos x="connsiteX1" y="connsiteY1"/>
                  </a:cxn>
                  <a:cxn ang="0">
                    <a:pos x="connsiteX2" y="connsiteY2"/>
                  </a:cxn>
                  <a:cxn ang="0">
                    <a:pos x="connsiteX3" y="connsiteY3"/>
                  </a:cxn>
                </a:cxnLst>
                <a:rect l="l" t="t" r="r" b="b"/>
                <a:pathLst>
                  <a:path w="147552" h="16883">
                    <a:moveTo>
                      <a:pt x="0" y="8442"/>
                    </a:moveTo>
                    <a:cubicBezTo>
                      <a:pt x="49130" y="-2732"/>
                      <a:pt x="98588" y="-2896"/>
                      <a:pt x="147553" y="8442"/>
                    </a:cubicBezTo>
                    <a:cubicBezTo>
                      <a:pt x="98423" y="19779"/>
                      <a:pt x="48965" y="19615"/>
                      <a:pt x="0" y="8442"/>
                    </a:cubicBezTo>
                    <a:lnTo>
                      <a:pt x="0" y="8442"/>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31CADFC2-BF10-0E2B-F19D-0FB0BD419027}"/>
                </a:ext>
              </a:extLst>
            </p:cNvPr>
            <p:cNvGrpSpPr>
              <a:grpSpLocks noGrp="1" noUngrp="1" noRot="1" noMove="1" noResize="1"/>
            </p:cNvGrpSpPr>
            <p:nvPr/>
          </p:nvGrpSpPr>
          <p:grpSpPr>
            <a:xfrm>
              <a:off x="6836403" y="1258311"/>
              <a:ext cx="4659109" cy="4342268"/>
              <a:chOff x="6589495" y="769947"/>
              <a:chExt cx="4659109" cy="4342268"/>
            </a:xfrm>
          </p:grpSpPr>
          <p:grpSp>
            <p:nvGrpSpPr>
              <p:cNvPr id="3" name="Graphic 12">
                <a:extLst>
                  <a:ext uri="{FF2B5EF4-FFF2-40B4-BE49-F238E27FC236}">
                    <a16:creationId xmlns:a16="http://schemas.microsoft.com/office/drawing/2014/main" id="{4679F0F7-169C-9CB3-7D3A-B996FFF1735C}"/>
                  </a:ext>
                </a:extLst>
              </p:cNvPr>
              <p:cNvGrpSpPr>
                <a:grpSpLocks noGrp="1" noUngrp="1" noRot="1" noMove="1" noResize="1"/>
              </p:cNvGrpSpPr>
              <p:nvPr/>
            </p:nvGrpSpPr>
            <p:grpSpPr>
              <a:xfrm>
                <a:off x="6744042" y="769947"/>
                <a:ext cx="4504562" cy="4342268"/>
                <a:chOff x="6700450" y="761776"/>
                <a:chExt cx="4504562" cy="4342268"/>
              </a:xfrm>
            </p:grpSpPr>
            <p:grpSp>
              <p:nvGrpSpPr>
                <p:cNvPr id="4" name="Graphic 12">
                  <a:extLst>
                    <a:ext uri="{FF2B5EF4-FFF2-40B4-BE49-F238E27FC236}">
                      <a16:creationId xmlns:a16="http://schemas.microsoft.com/office/drawing/2014/main" id="{C406D69C-C2B6-09F7-F9A6-CF7EF19B9CB5}"/>
                    </a:ext>
                  </a:extLst>
                </p:cNvPr>
                <p:cNvGrpSpPr>
                  <a:grpSpLocks noGrp="1" noUngrp="1" noRot="1" noMove="1" noResize="1"/>
                </p:cNvGrpSpPr>
                <p:nvPr/>
              </p:nvGrpSpPr>
              <p:grpSpPr>
                <a:xfrm>
                  <a:off x="8446227" y="2191271"/>
                  <a:ext cx="275553" cy="420641"/>
                  <a:chOff x="8446227" y="2191271"/>
                  <a:chExt cx="275553" cy="420641"/>
                </a:xfrm>
                <a:solidFill>
                  <a:srgbClr val="FEC822"/>
                </a:solidFill>
              </p:grpSpPr>
              <p:sp>
                <p:nvSpPr>
                  <p:cNvPr id="5" name="Freeform: Shape 4">
                    <a:extLst>
                      <a:ext uri="{FF2B5EF4-FFF2-40B4-BE49-F238E27FC236}">
                        <a16:creationId xmlns:a16="http://schemas.microsoft.com/office/drawing/2014/main" id="{972866F4-84DE-9AE2-2E60-3C151B45DB4D}"/>
                      </a:ext>
                    </a:extLst>
                  </p:cNvPr>
                  <p:cNvSpPr>
                    <a:spLocks noGrp="1" noRot="1" noMove="1" noResize="1" noEditPoints="1" noAdjustHandles="1" noChangeArrowheads="1" noChangeShapeType="1"/>
                  </p:cNvSpPr>
                  <p:nvPr/>
                </p:nvSpPr>
                <p:spPr>
                  <a:xfrm>
                    <a:off x="8556317" y="2191271"/>
                    <a:ext cx="165463" cy="165627"/>
                  </a:xfrm>
                  <a:custGeom>
                    <a:avLst/>
                    <a:gdLst>
                      <a:gd name="connsiteX0" fmla="*/ 0 w 165463"/>
                      <a:gd name="connsiteY0" fmla="*/ 165628 h 165627"/>
                      <a:gd name="connsiteX1" fmla="*/ 165463 w 165463"/>
                      <a:gd name="connsiteY1" fmla="*/ 0 h 165627"/>
                      <a:gd name="connsiteX2" fmla="*/ 0 w 165463"/>
                      <a:gd name="connsiteY2" fmla="*/ 165628 h 165627"/>
                      <a:gd name="connsiteX3" fmla="*/ 0 w 165463"/>
                      <a:gd name="connsiteY3" fmla="*/ 165628 h 165627"/>
                    </a:gdLst>
                    <a:ahLst/>
                    <a:cxnLst>
                      <a:cxn ang="0">
                        <a:pos x="connsiteX0" y="connsiteY0"/>
                      </a:cxn>
                      <a:cxn ang="0">
                        <a:pos x="connsiteX1" y="connsiteY1"/>
                      </a:cxn>
                      <a:cxn ang="0">
                        <a:pos x="connsiteX2" y="connsiteY2"/>
                      </a:cxn>
                      <a:cxn ang="0">
                        <a:pos x="connsiteX3" y="connsiteY3"/>
                      </a:cxn>
                    </a:cxnLst>
                    <a:rect l="l" t="t" r="r" b="b"/>
                    <a:pathLst>
                      <a:path w="165463" h="165627">
                        <a:moveTo>
                          <a:pt x="0" y="165628"/>
                        </a:moveTo>
                        <a:cubicBezTo>
                          <a:pt x="47158" y="102531"/>
                          <a:pt x="102367" y="47158"/>
                          <a:pt x="165463" y="0"/>
                        </a:cubicBezTo>
                        <a:cubicBezTo>
                          <a:pt x="118305" y="63096"/>
                          <a:pt x="62932" y="118470"/>
                          <a:pt x="0" y="165628"/>
                        </a:cubicBezTo>
                        <a:lnTo>
                          <a:pt x="0" y="165628"/>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D692CEF2-D4E0-9D9D-6261-8713B91EFDFE}"/>
                      </a:ext>
                    </a:extLst>
                  </p:cNvPr>
                  <p:cNvSpPr>
                    <a:spLocks noGrp="1" noRot="1" noMove="1" noResize="1" noEditPoints="1" noAdjustHandles="1" noChangeArrowheads="1" noChangeShapeType="1"/>
                  </p:cNvSpPr>
                  <p:nvPr/>
                </p:nvSpPr>
                <p:spPr>
                  <a:xfrm>
                    <a:off x="8556317" y="2356735"/>
                    <a:ext cx="147224" cy="147224"/>
                  </a:xfrm>
                  <a:custGeom>
                    <a:avLst/>
                    <a:gdLst>
                      <a:gd name="connsiteX0" fmla="*/ 0 w 147224"/>
                      <a:gd name="connsiteY0" fmla="*/ 0 h 147224"/>
                      <a:gd name="connsiteX1" fmla="*/ 147224 w 147224"/>
                      <a:gd name="connsiteY1" fmla="*/ 147224 h 147224"/>
                      <a:gd name="connsiteX2" fmla="*/ 0 w 147224"/>
                      <a:gd name="connsiteY2" fmla="*/ 0 h 147224"/>
                      <a:gd name="connsiteX3" fmla="*/ 0 w 147224"/>
                      <a:gd name="connsiteY3" fmla="*/ 0 h 147224"/>
                    </a:gdLst>
                    <a:ahLst/>
                    <a:cxnLst>
                      <a:cxn ang="0">
                        <a:pos x="connsiteX0" y="connsiteY0"/>
                      </a:cxn>
                      <a:cxn ang="0">
                        <a:pos x="connsiteX1" y="connsiteY1"/>
                      </a:cxn>
                      <a:cxn ang="0">
                        <a:pos x="connsiteX2" y="connsiteY2"/>
                      </a:cxn>
                      <a:cxn ang="0">
                        <a:pos x="connsiteX3" y="connsiteY3"/>
                      </a:cxn>
                    </a:cxnLst>
                    <a:rect l="l" t="t" r="r" b="b"/>
                    <a:pathLst>
                      <a:path w="147224" h="147224">
                        <a:moveTo>
                          <a:pt x="0" y="0"/>
                        </a:moveTo>
                        <a:cubicBezTo>
                          <a:pt x="57017" y="41078"/>
                          <a:pt x="106146" y="90208"/>
                          <a:pt x="147224" y="147224"/>
                        </a:cubicBezTo>
                        <a:cubicBezTo>
                          <a:pt x="90208" y="106146"/>
                          <a:pt x="41078" y="57017"/>
                          <a:pt x="0" y="0"/>
                        </a:cubicBezTo>
                        <a:lnTo>
                          <a:pt x="0"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9DC0FE27-BC38-502C-4620-5570EB3DBA5E}"/>
                      </a:ext>
                    </a:extLst>
                  </p:cNvPr>
                  <p:cNvSpPr>
                    <a:spLocks noGrp="1" noRot="1" noMove="1" noResize="1" noEditPoints="1" noAdjustHandles="1" noChangeArrowheads="1" noChangeShapeType="1"/>
                  </p:cNvSpPr>
                  <p:nvPr/>
                </p:nvSpPr>
                <p:spPr>
                  <a:xfrm>
                    <a:off x="8446227" y="2257818"/>
                    <a:ext cx="115676" cy="99080"/>
                  </a:xfrm>
                  <a:custGeom>
                    <a:avLst/>
                    <a:gdLst>
                      <a:gd name="connsiteX0" fmla="*/ 115676 w 115676"/>
                      <a:gd name="connsiteY0" fmla="*/ 99081 h 99080"/>
                      <a:gd name="connsiteX1" fmla="*/ 0 w 115676"/>
                      <a:gd name="connsiteY1" fmla="*/ 0 h 99080"/>
                      <a:gd name="connsiteX2" fmla="*/ 115676 w 115676"/>
                      <a:gd name="connsiteY2" fmla="*/ 99081 h 99080"/>
                      <a:gd name="connsiteX3" fmla="*/ 115676 w 115676"/>
                      <a:gd name="connsiteY3" fmla="*/ 99081 h 99080"/>
                    </a:gdLst>
                    <a:ahLst/>
                    <a:cxnLst>
                      <a:cxn ang="0">
                        <a:pos x="connsiteX0" y="connsiteY0"/>
                      </a:cxn>
                      <a:cxn ang="0">
                        <a:pos x="connsiteX1" y="connsiteY1"/>
                      </a:cxn>
                      <a:cxn ang="0">
                        <a:pos x="connsiteX2" y="connsiteY2"/>
                      </a:cxn>
                      <a:cxn ang="0">
                        <a:pos x="connsiteX3" y="connsiteY3"/>
                      </a:cxn>
                    </a:cxnLst>
                    <a:rect l="l" t="t" r="r" b="b"/>
                    <a:pathLst>
                      <a:path w="115676" h="99080">
                        <a:moveTo>
                          <a:pt x="115676" y="99081"/>
                        </a:moveTo>
                        <a:cubicBezTo>
                          <a:pt x="69833" y="74598"/>
                          <a:pt x="31055" y="41571"/>
                          <a:pt x="0" y="0"/>
                        </a:cubicBezTo>
                        <a:cubicBezTo>
                          <a:pt x="45843" y="24318"/>
                          <a:pt x="84621" y="57510"/>
                          <a:pt x="115676" y="99081"/>
                        </a:cubicBezTo>
                        <a:lnTo>
                          <a:pt x="115676" y="99081"/>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5A84D24F-5D8F-3444-F407-2BB8474D76AC}"/>
                      </a:ext>
                    </a:extLst>
                  </p:cNvPr>
                  <p:cNvSpPr>
                    <a:spLocks noGrp="1" noRot="1" noMove="1" noResize="1" noEditPoints="1" noAdjustHandles="1" noChangeArrowheads="1" noChangeShapeType="1"/>
                  </p:cNvSpPr>
                  <p:nvPr/>
                </p:nvSpPr>
                <p:spPr>
                  <a:xfrm>
                    <a:off x="8446227" y="2356735"/>
                    <a:ext cx="115676" cy="115840"/>
                  </a:xfrm>
                  <a:custGeom>
                    <a:avLst/>
                    <a:gdLst>
                      <a:gd name="connsiteX0" fmla="*/ 115676 w 115676"/>
                      <a:gd name="connsiteY0" fmla="*/ 0 h 115840"/>
                      <a:gd name="connsiteX1" fmla="*/ 0 w 115676"/>
                      <a:gd name="connsiteY1" fmla="*/ 115841 h 115840"/>
                      <a:gd name="connsiteX2" fmla="*/ 115676 w 115676"/>
                      <a:gd name="connsiteY2" fmla="*/ 0 h 115840"/>
                      <a:gd name="connsiteX3" fmla="*/ 115676 w 115676"/>
                      <a:gd name="connsiteY3" fmla="*/ 0 h 115840"/>
                    </a:gdLst>
                    <a:ahLst/>
                    <a:cxnLst>
                      <a:cxn ang="0">
                        <a:pos x="connsiteX0" y="connsiteY0"/>
                      </a:cxn>
                      <a:cxn ang="0">
                        <a:pos x="connsiteX1" y="connsiteY1"/>
                      </a:cxn>
                      <a:cxn ang="0">
                        <a:pos x="connsiteX2" y="connsiteY2"/>
                      </a:cxn>
                      <a:cxn ang="0">
                        <a:pos x="connsiteX3" y="connsiteY3"/>
                      </a:cxn>
                    </a:cxnLst>
                    <a:rect l="l" t="t" r="r" b="b"/>
                    <a:pathLst>
                      <a:path w="115676" h="115840">
                        <a:moveTo>
                          <a:pt x="115676" y="0"/>
                        </a:moveTo>
                        <a:cubicBezTo>
                          <a:pt x="85114" y="46501"/>
                          <a:pt x="46500" y="85278"/>
                          <a:pt x="0" y="115841"/>
                        </a:cubicBezTo>
                        <a:cubicBezTo>
                          <a:pt x="30398" y="69340"/>
                          <a:pt x="69340" y="30562"/>
                          <a:pt x="115676" y="0"/>
                        </a:cubicBezTo>
                        <a:lnTo>
                          <a:pt x="115676"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2A30F854-49F5-6A63-EAA3-183000AD75A4}"/>
                      </a:ext>
                    </a:extLst>
                  </p:cNvPr>
                  <p:cNvSpPr>
                    <a:spLocks noGrp="1" noRot="1" noMove="1" noResize="1" noEditPoints="1" noAdjustHandles="1" noChangeArrowheads="1" noChangeShapeType="1"/>
                  </p:cNvSpPr>
                  <p:nvPr/>
                </p:nvSpPr>
                <p:spPr>
                  <a:xfrm>
                    <a:off x="8552311" y="2221176"/>
                    <a:ext cx="16883" cy="135722"/>
                  </a:xfrm>
                  <a:custGeom>
                    <a:avLst/>
                    <a:gdLst>
                      <a:gd name="connsiteX0" fmla="*/ 8442 w 16883"/>
                      <a:gd name="connsiteY0" fmla="*/ 135723 h 135722"/>
                      <a:gd name="connsiteX1" fmla="*/ 8442 w 16883"/>
                      <a:gd name="connsiteY1" fmla="*/ 0 h 135722"/>
                      <a:gd name="connsiteX2" fmla="*/ 8442 w 16883"/>
                      <a:gd name="connsiteY2" fmla="*/ 135723 h 135722"/>
                      <a:gd name="connsiteX3" fmla="*/ 8442 w 16883"/>
                      <a:gd name="connsiteY3" fmla="*/ 135723 h 135722"/>
                    </a:gdLst>
                    <a:ahLst/>
                    <a:cxnLst>
                      <a:cxn ang="0">
                        <a:pos x="connsiteX0" y="connsiteY0"/>
                      </a:cxn>
                      <a:cxn ang="0">
                        <a:pos x="connsiteX1" y="connsiteY1"/>
                      </a:cxn>
                      <a:cxn ang="0">
                        <a:pos x="connsiteX2" y="connsiteY2"/>
                      </a:cxn>
                      <a:cxn ang="0">
                        <a:pos x="connsiteX3" y="connsiteY3"/>
                      </a:cxn>
                    </a:cxnLst>
                    <a:rect l="l" t="t" r="r" b="b"/>
                    <a:pathLst>
                      <a:path w="16883" h="135722">
                        <a:moveTo>
                          <a:pt x="8442" y="135723"/>
                        </a:moveTo>
                        <a:cubicBezTo>
                          <a:pt x="-2732" y="90537"/>
                          <a:pt x="-2896" y="45022"/>
                          <a:pt x="8442" y="0"/>
                        </a:cubicBezTo>
                        <a:cubicBezTo>
                          <a:pt x="19779" y="45186"/>
                          <a:pt x="19615" y="90701"/>
                          <a:pt x="8442" y="135723"/>
                        </a:cubicBezTo>
                        <a:lnTo>
                          <a:pt x="8442" y="135723"/>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AACD6328-F83D-440C-C1CB-8BB87ED4629A}"/>
                      </a:ext>
                    </a:extLst>
                  </p:cNvPr>
                  <p:cNvSpPr>
                    <a:spLocks noGrp="1" noRot="1" noMove="1" noResize="1" noEditPoints="1" noAdjustHandles="1" noChangeArrowheads="1" noChangeShapeType="1"/>
                  </p:cNvSpPr>
                  <p:nvPr/>
                </p:nvSpPr>
                <p:spPr>
                  <a:xfrm>
                    <a:off x="8552311" y="2356899"/>
                    <a:ext cx="16883" cy="255013"/>
                  </a:xfrm>
                  <a:custGeom>
                    <a:avLst/>
                    <a:gdLst>
                      <a:gd name="connsiteX0" fmla="*/ 8442 w 16883"/>
                      <a:gd name="connsiteY0" fmla="*/ 0 h 255013"/>
                      <a:gd name="connsiteX1" fmla="*/ 8442 w 16883"/>
                      <a:gd name="connsiteY1" fmla="*/ 255014 h 255013"/>
                      <a:gd name="connsiteX2" fmla="*/ 8442 w 16883"/>
                      <a:gd name="connsiteY2" fmla="*/ 0 h 255013"/>
                      <a:gd name="connsiteX3" fmla="*/ 8442 w 16883"/>
                      <a:gd name="connsiteY3" fmla="*/ 0 h 255013"/>
                    </a:gdLst>
                    <a:ahLst/>
                    <a:cxnLst>
                      <a:cxn ang="0">
                        <a:pos x="connsiteX0" y="connsiteY0"/>
                      </a:cxn>
                      <a:cxn ang="0">
                        <a:pos x="connsiteX1" y="connsiteY1"/>
                      </a:cxn>
                      <a:cxn ang="0">
                        <a:pos x="connsiteX2" y="connsiteY2"/>
                      </a:cxn>
                      <a:cxn ang="0">
                        <a:pos x="connsiteX3" y="connsiteY3"/>
                      </a:cxn>
                    </a:cxnLst>
                    <a:rect l="l" t="t" r="r" b="b"/>
                    <a:pathLst>
                      <a:path w="16883" h="255013">
                        <a:moveTo>
                          <a:pt x="8442" y="0"/>
                        </a:moveTo>
                        <a:cubicBezTo>
                          <a:pt x="19615" y="84950"/>
                          <a:pt x="19779" y="170064"/>
                          <a:pt x="8442" y="255014"/>
                        </a:cubicBezTo>
                        <a:cubicBezTo>
                          <a:pt x="-2896" y="170064"/>
                          <a:pt x="-2732" y="84950"/>
                          <a:pt x="8442" y="0"/>
                        </a:cubicBezTo>
                        <a:lnTo>
                          <a:pt x="8442" y="0"/>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AE66C14B-24F3-AD0F-5FAA-46B991A55BCB}"/>
                      </a:ext>
                    </a:extLst>
                  </p:cNvPr>
                  <p:cNvSpPr>
                    <a:spLocks noGrp="1" noRot="1" noMove="1" noResize="1" noEditPoints="1" noAdjustHandles="1" noChangeArrowheads="1" noChangeShapeType="1"/>
                  </p:cNvSpPr>
                  <p:nvPr/>
                </p:nvSpPr>
                <p:spPr>
                  <a:xfrm>
                    <a:off x="8560753" y="2348621"/>
                    <a:ext cx="147552" cy="16883"/>
                  </a:xfrm>
                  <a:custGeom>
                    <a:avLst/>
                    <a:gdLst>
                      <a:gd name="connsiteX0" fmla="*/ 0 w 147552"/>
                      <a:gd name="connsiteY0" fmla="*/ 8442 h 16883"/>
                      <a:gd name="connsiteX1" fmla="*/ 147553 w 147552"/>
                      <a:gd name="connsiteY1" fmla="*/ 8442 h 16883"/>
                      <a:gd name="connsiteX2" fmla="*/ 0 w 147552"/>
                      <a:gd name="connsiteY2" fmla="*/ 8442 h 16883"/>
                      <a:gd name="connsiteX3" fmla="*/ 0 w 147552"/>
                      <a:gd name="connsiteY3" fmla="*/ 8442 h 16883"/>
                    </a:gdLst>
                    <a:ahLst/>
                    <a:cxnLst>
                      <a:cxn ang="0">
                        <a:pos x="connsiteX0" y="connsiteY0"/>
                      </a:cxn>
                      <a:cxn ang="0">
                        <a:pos x="connsiteX1" y="connsiteY1"/>
                      </a:cxn>
                      <a:cxn ang="0">
                        <a:pos x="connsiteX2" y="connsiteY2"/>
                      </a:cxn>
                      <a:cxn ang="0">
                        <a:pos x="connsiteX3" y="connsiteY3"/>
                      </a:cxn>
                    </a:cxnLst>
                    <a:rect l="l" t="t" r="r" b="b"/>
                    <a:pathLst>
                      <a:path w="147552" h="16883">
                        <a:moveTo>
                          <a:pt x="0" y="8442"/>
                        </a:moveTo>
                        <a:cubicBezTo>
                          <a:pt x="49130" y="-2732"/>
                          <a:pt x="98588" y="-2896"/>
                          <a:pt x="147553" y="8442"/>
                        </a:cubicBezTo>
                        <a:cubicBezTo>
                          <a:pt x="98423" y="19779"/>
                          <a:pt x="48965" y="19615"/>
                          <a:pt x="0" y="8442"/>
                        </a:cubicBezTo>
                        <a:lnTo>
                          <a:pt x="0" y="8442"/>
                        </a:lnTo>
                        <a:close/>
                      </a:path>
                    </a:pathLst>
                  </a:custGeom>
                  <a:solidFill>
                    <a:srgbClr val="FEC822"/>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20" name="Freeform: Shape 19">
                  <a:extLst>
                    <a:ext uri="{FF2B5EF4-FFF2-40B4-BE49-F238E27FC236}">
                      <a16:creationId xmlns:a16="http://schemas.microsoft.com/office/drawing/2014/main" id="{F68B6F2C-7081-799B-C0E2-4FAC9F67A278}"/>
                    </a:ext>
                  </a:extLst>
                </p:cNvPr>
                <p:cNvSpPr>
                  <a:spLocks noGrp="1" noRot="1" noMove="1" noResize="1" noEditPoints="1" noAdjustHandles="1" noChangeArrowheads="1" noChangeShapeType="1"/>
                </p:cNvSpPr>
                <p:nvPr/>
              </p:nvSpPr>
              <p:spPr>
                <a:xfrm>
                  <a:off x="6933397"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F69E7BC7-2ED3-6023-7355-CB784A6D9728}"/>
                    </a:ext>
                  </a:extLst>
                </p:cNvPr>
                <p:cNvSpPr>
                  <a:spLocks noGrp="1" noRot="1" noMove="1" noResize="1" noEditPoints="1" noAdjustHandles="1" noChangeArrowheads="1" noChangeShapeType="1"/>
                </p:cNvSpPr>
                <p:nvPr/>
              </p:nvSpPr>
              <p:spPr>
                <a:xfrm>
                  <a:off x="8040702" y="1845228"/>
                  <a:ext cx="2121280" cy="2121280"/>
                </a:xfrm>
                <a:custGeom>
                  <a:avLst/>
                  <a:gdLst>
                    <a:gd name="connsiteX0" fmla="*/ 0 w 2121280"/>
                    <a:gd name="connsiteY0" fmla="*/ 0 h 2121280"/>
                    <a:gd name="connsiteX1" fmla="*/ 2121281 w 2121280"/>
                    <a:gd name="connsiteY1" fmla="*/ 0 h 2121280"/>
                    <a:gd name="connsiteX2" fmla="*/ 2121281 w 2121280"/>
                    <a:gd name="connsiteY2" fmla="*/ 2121281 h 2121280"/>
                    <a:gd name="connsiteX3" fmla="*/ 0 w 2121280"/>
                    <a:gd name="connsiteY3" fmla="*/ 2121281 h 2121280"/>
                  </a:gdLst>
                  <a:ahLst/>
                  <a:cxnLst>
                    <a:cxn ang="0">
                      <a:pos x="connsiteX0" y="connsiteY0"/>
                    </a:cxn>
                    <a:cxn ang="0">
                      <a:pos x="connsiteX1" y="connsiteY1"/>
                    </a:cxn>
                    <a:cxn ang="0">
                      <a:pos x="connsiteX2" y="connsiteY2"/>
                    </a:cxn>
                    <a:cxn ang="0">
                      <a:pos x="connsiteX3" y="connsiteY3"/>
                    </a:cxn>
                  </a:cxnLst>
                  <a:rect l="l" t="t" r="r" b="b"/>
                  <a:pathLst>
                    <a:path w="2121280" h="2121280">
                      <a:moveTo>
                        <a:pt x="0" y="0"/>
                      </a:moveTo>
                      <a:lnTo>
                        <a:pt x="2121281" y="0"/>
                      </a:lnTo>
                      <a:lnTo>
                        <a:pt x="2121281" y="2121281"/>
                      </a:lnTo>
                      <a:lnTo>
                        <a:pt x="0" y="2121281"/>
                      </a:lnTo>
                      <a:close/>
                    </a:path>
                  </a:pathLst>
                </a:custGeom>
                <a:noFill/>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AA7C6747-B3D7-8E30-39B1-2B9051F8656E}"/>
                    </a:ext>
                  </a:extLst>
                </p:cNvPr>
                <p:cNvSpPr>
                  <a:spLocks noGrp="1" noRot="1" noMove="1" noResize="1" noEditPoints="1" noAdjustHandles="1" noChangeArrowheads="1" noChangeShapeType="1"/>
                </p:cNvSpPr>
                <p:nvPr/>
              </p:nvSpPr>
              <p:spPr>
                <a:xfrm>
                  <a:off x="7879676" y="1684201"/>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BF8D715D-2156-9D2D-8750-BD6A4D0C4C59}"/>
                    </a:ext>
                  </a:extLst>
                </p:cNvPr>
                <p:cNvSpPr>
                  <a:spLocks noGrp="1" noRot="1" noMove="1" noResize="1" noEditPoints="1" noAdjustHandles="1" noChangeArrowheads="1" noChangeShapeType="1"/>
                </p:cNvSpPr>
                <p:nvPr/>
              </p:nvSpPr>
              <p:spPr>
                <a:xfrm>
                  <a:off x="10000956" y="1684201"/>
                  <a:ext cx="322053" cy="322053"/>
                </a:xfrm>
                <a:custGeom>
                  <a:avLst/>
                  <a:gdLst>
                    <a:gd name="connsiteX0" fmla="*/ 322054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3"/>
                        <a:pt x="161027" y="322053"/>
                      </a:cubicBezTo>
                      <a:cubicBezTo>
                        <a:pt x="72094" y="322053"/>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63B91028-CFB3-E758-2609-06173B83CF2C}"/>
                    </a:ext>
                  </a:extLst>
                </p:cNvPr>
                <p:cNvSpPr>
                  <a:spLocks noGrp="1" noRot="1" noMove="1" noResize="1" noEditPoints="1" noAdjustHandles="1" noChangeArrowheads="1" noChangeShapeType="1"/>
                </p:cNvSpPr>
                <p:nvPr/>
              </p:nvSpPr>
              <p:spPr>
                <a:xfrm>
                  <a:off x="7879676" y="3805647"/>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889EFA-D0AB-6ABC-72BD-2BDA39B0FC09}"/>
                    </a:ext>
                  </a:extLst>
                </p:cNvPr>
                <p:cNvSpPr>
                  <a:spLocks noGrp="1" noRot="1" noMove="1" noResize="1" noEditPoints="1" noAdjustHandles="1" noChangeArrowheads="1" noChangeShapeType="1"/>
                </p:cNvSpPr>
                <p:nvPr/>
              </p:nvSpPr>
              <p:spPr>
                <a:xfrm>
                  <a:off x="10000956" y="3805647"/>
                  <a:ext cx="322053" cy="322053"/>
                </a:xfrm>
                <a:custGeom>
                  <a:avLst/>
                  <a:gdLst>
                    <a:gd name="connsiteX0" fmla="*/ 322054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3"/>
                        <a:pt x="161027" y="322053"/>
                      </a:cubicBezTo>
                      <a:cubicBezTo>
                        <a:pt x="72094" y="322053"/>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6D45D92F-B93F-DF81-BE7C-39F4785FAFCB}"/>
                    </a:ext>
                  </a:extLst>
                </p:cNvPr>
                <p:cNvSpPr>
                  <a:spLocks noGrp="1" noRot="1" noMove="1" noResize="1" noEditPoints="1" noAdjustHandles="1" noChangeArrowheads="1" noChangeShapeType="1"/>
                </p:cNvSpPr>
                <p:nvPr/>
              </p:nvSpPr>
              <p:spPr>
                <a:xfrm>
                  <a:off x="9101343" y="1845228"/>
                  <a:ext cx="16431" cy="2132125"/>
                </a:xfrm>
                <a:custGeom>
                  <a:avLst/>
                  <a:gdLst>
                    <a:gd name="connsiteX0" fmla="*/ 0 w 16431"/>
                    <a:gd name="connsiteY0" fmla="*/ 0 h 2132125"/>
                    <a:gd name="connsiteX1" fmla="*/ 0 w 16431"/>
                    <a:gd name="connsiteY1" fmla="*/ 2132126 h 2132125"/>
                  </a:gdLst>
                  <a:ahLst/>
                  <a:cxnLst>
                    <a:cxn ang="0">
                      <a:pos x="connsiteX0" y="connsiteY0"/>
                    </a:cxn>
                    <a:cxn ang="0">
                      <a:pos x="connsiteX1" y="connsiteY1"/>
                    </a:cxn>
                  </a:cxnLst>
                  <a:rect l="l" t="t" r="r" b="b"/>
                  <a:pathLst>
                    <a:path w="16431" h="2132125">
                      <a:moveTo>
                        <a:pt x="0" y="0"/>
                      </a:moveTo>
                      <a:lnTo>
                        <a:pt x="0" y="2132126"/>
                      </a:lnTo>
                    </a:path>
                  </a:pathLst>
                </a:custGeom>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15655901-857E-4734-0D6A-5F7847241C10}"/>
                    </a:ext>
                  </a:extLst>
                </p:cNvPr>
                <p:cNvSpPr>
                  <a:spLocks noGrp="1" noRot="1" noMove="1" noResize="1" noEditPoints="1" noAdjustHandles="1" noChangeArrowheads="1" noChangeShapeType="1"/>
                </p:cNvSpPr>
                <p:nvPr/>
              </p:nvSpPr>
              <p:spPr>
                <a:xfrm>
                  <a:off x="8045796" y="2905869"/>
                  <a:ext cx="2131961" cy="16431"/>
                </a:xfrm>
                <a:custGeom>
                  <a:avLst/>
                  <a:gdLst>
                    <a:gd name="connsiteX0" fmla="*/ 0 w 2131961"/>
                    <a:gd name="connsiteY0" fmla="*/ 0 h 16431"/>
                    <a:gd name="connsiteX1" fmla="*/ 2131961 w 2131961"/>
                    <a:gd name="connsiteY1" fmla="*/ 0 h 16431"/>
                  </a:gdLst>
                  <a:ahLst/>
                  <a:cxnLst>
                    <a:cxn ang="0">
                      <a:pos x="connsiteX0" y="connsiteY0"/>
                    </a:cxn>
                    <a:cxn ang="0">
                      <a:pos x="connsiteX1" y="connsiteY1"/>
                    </a:cxn>
                  </a:cxnLst>
                  <a:rect l="l" t="t" r="r" b="b"/>
                  <a:pathLst>
                    <a:path w="2131961" h="16431">
                      <a:moveTo>
                        <a:pt x="0" y="0"/>
                      </a:moveTo>
                      <a:lnTo>
                        <a:pt x="2131961" y="0"/>
                      </a:lnTo>
                    </a:path>
                  </a:pathLst>
                </a:custGeom>
                <a:ln w="16414" cap="rnd">
                  <a:solidFill>
                    <a:srgbClr val="22B8D1"/>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96D7C6C9-FE6D-239C-BB27-2F91C54B3894}"/>
                    </a:ext>
                  </a:extLst>
                </p:cNvPr>
                <p:cNvSpPr>
                  <a:spLocks noGrp="1" noRot="1" noMove="1" noResize="1" noEditPoints="1" noAdjustHandles="1" noChangeArrowheads="1" noChangeShapeType="1"/>
                </p:cNvSpPr>
                <p:nvPr/>
              </p:nvSpPr>
              <p:spPr>
                <a:xfrm>
                  <a:off x="8477939"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solidFill>
                  <a:srgbClr val="FFFFFF"/>
                </a:solid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29" name="Graphic 12">
                  <a:extLst>
                    <a:ext uri="{FF2B5EF4-FFF2-40B4-BE49-F238E27FC236}">
                      <a16:creationId xmlns:a16="http://schemas.microsoft.com/office/drawing/2014/main" id="{C741BC6B-38CB-7723-DDB4-BA053F1C014A}"/>
                    </a:ext>
                  </a:extLst>
                </p:cNvPr>
                <p:cNvGrpSpPr>
                  <a:grpSpLocks noGrp="1" noUngrp="1" noRot="1" noMove="1" noResize="1"/>
                </p:cNvGrpSpPr>
                <p:nvPr/>
              </p:nvGrpSpPr>
              <p:grpSpPr>
                <a:xfrm>
                  <a:off x="7260873" y="2328801"/>
                  <a:ext cx="1075921" cy="93494"/>
                  <a:chOff x="7260873" y="2328801"/>
                  <a:chExt cx="1075921" cy="93494"/>
                </a:xfrm>
                <a:solidFill>
                  <a:srgbClr val="686868"/>
                </a:solidFill>
              </p:grpSpPr>
              <p:sp>
                <p:nvSpPr>
                  <p:cNvPr id="30" name="Freeform: Shape 29">
                    <a:extLst>
                      <a:ext uri="{FF2B5EF4-FFF2-40B4-BE49-F238E27FC236}">
                        <a16:creationId xmlns:a16="http://schemas.microsoft.com/office/drawing/2014/main" id="{55BBFFD2-AFF8-EF4F-AA16-519E7242CAB6}"/>
                      </a:ext>
                    </a:extLst>
                  </p:cNvPr>
                  <p:cNvSpPr>
                    <a:spLocks noGrp="1" noRot="1" noMove="1" noResize="1" noEditPoints="1" noAdjustHandles="1" noChangeArrowheads="1" noChangeShapeType="1"/>
                  </p:cNvSpPr>
                  <p:nvPr/>
                </p:nvSpPr>
                <p:spPr>
                  <a:xfrm>
                    <a:off x="7260873" y="2375631"/>
                    <a:ext cx="994750" cy="16431"/>
                  </a:xfrm>
                  <a:custGeom>
                    <a:avLst/>
                    <a:gdLst>
                      <a:gd name="connsiteX0" fmla="*/ 0 w 994750"/>
                      <a:gd name="connsiteY0" fmla="*/ 0 h 16431"/>
                      <a:gd name="connsiteX1" fmla="*/ 994751 w 994750"/>
                      <a:gd name="connsiteY1" fmla="*/ 0 h 16431"/>
                    </a:gdLst>
                    <a:ahLst/>
                    <a:cxnLst>
                      <a:cxn ang="0">
                        <a:pos x="connsiteX0" y="connsiteY0"/>
                      </a:cxn>
                      <a:cxn ang="0">
                        <a:pos x="connsiteX1" y="connsiteY1"/>
                      </a:cxn>
                    </a:cxnLst>
                    <a:rect l="l" t="t" r="r" b="b"/>
                    <a:pathLst>
                      <a:path w="994750" h="16431">
                        <a:moveTo>
                          <a:pt x="0" y="0"/>
                        </a:moveTo>
                        <a:lnTo>
                          <a:pt x="994751"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D339FB55-9F54-384B-3040-568D74161E06}"/>
                      </a:ext>
                    </a:extLst>
                  </p:cNvPr>
                  <p:cNvSpPr>
                    <a:spLocks noGrp="1" noRot="1" noMove="1" noResize="1" noEditPoints="1" noAdjustHandles="1" noChangeArrowheads="1" noChangeShapeType="1"/>
                  </p:cNvSpPr>
                  <p:nvPr/>
                </p:nvSpPr>
                <p:spPr>
                  <a:xfrm>
                    <a:off x="8222433" y="2328801"/>
                    <a:ext cx="114361" cy="93494"/>
                  </a:xfrm>
                  <a:custGeom>
                    <a:avLst/>
                    <a:gdLst>
                      <a:gd name="connsiteX0" fmla="*/ 114362 w 114361"/>
                      <a:gd name="connsiteY0" fmla="*/ 46829 h 93494"/>
                      <a:gd name="connsiteX1" fmla="*/ 0 w 114361"/>
                      <a:gd name="connsiteY1" fmla="*/ 93494 h 93494"/>
                      <a:gd name="connsiteX2" fmla="*/ 27112 w 114361"/>
                      <a:gd name="connsiteY2" fmla="*/ 46829 h 93494"/>
                      <a:gd name="connsiteX3" fmla="*/ 0 w 114361"/>
                      <a:gd name="connsiteY3" fmla="*/ 0 h 93494"/>
                      <a:gd name="connsiteX4" fmla="*/ 114362 w 114361"/>
                      <a:gd name="connsiteY4" fmla="*/ 46829 h 9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 h="93494">
                        <a:moveTo>
                          <a:pt x="114362" y="46829"/>
                        </a:moveTo>
                        <a:lnTo>
                          <a:pt x="0" y="93494"/>
                        </a:lnTo>
                        <a:lnTo>
                          <a:pt x="27112" y="46829"/>
                        </a:lnTo>
                        <a:lnTo>
                          <a:pt x="0" y="0"/>
                        </a:lnTo>
                        <a:lnTo>
                          <a:pt x="114362" y="46829"/>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32" name="Graphic 12">
                  <a:extLst>
                    <a:ext uri="{FF2B5EF4-FFF2-40B4-BE49-F238E27FC236}">
                      <a16:creationId xmlns:a16="http://schemas.microsoft.com/office/drawing/2014/main" id="{8B08D025-E2A8-929F-CEAF-6A607745B701}"/>
                    </a:ext>
                  </a:extLst>
                </p:cNvPr>
                <p:cNvGrpSpPr>
                  <a:grpSpLocks noGrp="1" noUngrp="1" noRot="1" noMove="1" noResize="1"/>
                </p:cNvGrpSpPr>
                <p:nvPr/>
              </p:nvGrpSpPr>
              <p:grpSpPr>
                <a:xfrm>
                  <a:off x="8620234" y="1333229"/>
                  <a:ext cx="265529" cy="864121"/>
                  <a:chOff x="8620234" y="1333229"/>
                  <a:chExt cx="265529" cy="864121"/>
                </a:xfrm>
                <a:solidFill>
                  <a:srgbClr val="686868"/>
                </a:solidFill>
              </p:grpSpPr>
              <p:sp>
                <p:nvSpPr>
                  <p:cNvPr id="33" name="Freeform: Shape 32">
                    <a:extLst>
                      <a:ext uri="{FF2B5EF4-FFF2-40B4-BE49-F238E27FC236}">
                        <a16:creationId xmlns:a16="http://schemas.microsoft.com/office/drawing/2014/main" id="{FC357B8B-E844-035A-B963-F050907686BF}"/>
                      </a:ext>
                    </a:extLst>
                  </p:cNvPr>
                  <p:cNvSpPr>
                    <a:spLocks noGrp="1" noRot="1" noMove="1" noResize="1" noEditPoints="1" noAdjustHandles="1" noChangeArrowheads="1" noChangeShapeType="1"/>
                  </p:cNvSpPr>
                  <p:nvPr/>
                </p:nvSpPr>
                <p:spPr>
                  <a:xfrm>
                    <a:off x="8620234" y="1411113"/>
                    <a:ext cx="230038" cy="786237"/>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5FE9F1A5-3EF7-7FDC-F740-CCAAF0A4ABDF}"/>
                      </a:ext>
                    </a:extLst>
                  </p:cNvPr>
                  <p:cNvSpPr>
                    <a:spLocks noGrp="1" noRot="1" noMove="1" noResize="1" noEditPoints="1" noAdjustHandles="1" noChangeArrowheads="1" noChangeShapeType="1"/>
                  </p:cNvSpPr>
                  <p:nvPr/>
                </p:nvSpPr>
                <p:spPr>
                  <a:xfrm>
                    <a:off x="8796049" y="1333229"/>
                    <a:ext cx="89714" cy="122906"/>
                  </a:xfrm>
                  <a:custGeom>
                    <a:avLst/>
                    <a:gdLst>
                      <a:gd name="connsiteX0" fmla="*/ 76898 w 89714"/>
                      <a:gd name="connsiteY0" fmla="*/ 0 h 122906"/>
                      <a:gd name="connsiteX1" fmla="*/ 89715 w 89714"/>
                      <a:gd name="connsiteY1" fmla="*/ 122906 h 122906"/>
                      <a:gd name="connsiteX2" fmla="*/ 52416 w 89714"/>
                      <a:gd name="connsiteY2" fmla="*/ 83800 h 122906"/>
                      <a:gd name="connsiteX3" fmla="*/ 0 w 89714"/>
                      <a:gd name="connsiteY3" fmla="*/ 96616 h 122906"/>
                      <a:gd name="connsiteX4" fmla="*/ 76898 w 89714"/>
                      <a:gd name="connsiteY4" fmla="*/ 0 h 12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4" h="122906">
                        <a:moveTo>
                          <a:pt x="76898" y="0"/>
                        </a:moveTo>
                        <a:lnTo>
                          <a:pt x="89715" y="122906"/>
                        </a:lnTo>
                        <a:lnTo>
                          <a:pt x="52416" y="83800"/>
                        </a:lnTo>
                        <a:lnTo>
                          <a:pt x="0" y="96616"/>
                        </a:lnTo>
                        <a:lnTo>
                          <a:pt x="76898" y="0"/>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grpSp>
              <p:nvGrpSpPr>
                <p:cNvPr id="35" name="Graphic 12">
                  <a:extLst>
                    <a:ext uri="{FF2B5EF4-FFF2-40B4-BE49-F238E27FC236}">
                      <a16:creationId xmlns:a16="http://schemas.microsoft.com/office/drawing/2014/main" id="{1C519FC0-E077-00A8-0C34-D0DBB19EAF31}"/>
                    </a:ext>
                  </a:extLst>
                </p:cNvPr>
                <p:cNvGrpSpPr>
                  <a:grpSpLocks noGrp="1" noUngrp="1" noRot="1" noMove="1" noResize="1"/>
                </p:cNvGrpSpPr>
                <p:nvPr/>
              </p:nvGrpSpPr>
              <p:grpSpPr>
                <a:xfrm>
                  <a:off x="8235906" y="1333229"/>
                  <a:ext cx="265530" cy="864121"/>
                  <a:chOff x="8235906" y="1333229"/>
                  <a:chExt cx="265530" cy="864121"/>
                </a:xfrm>
                <a:solidFill>
                  <a:srgbClr val="686868"/>
                </a:solidFill>
              </p:grpSpPr>
              <p:sp>
                <p:nvSpPr>
                  <p:cNvPr id="36" name="Freeform: Shape 35">
                    <a:extLst>
                      <a:ext uri="{FF2B5EF4-FFF2-40B4-BE49-F238E27FC236}">
                        <a16:creationId xmlns:a16="http://schemas.microsoft.com/office/drawing/2014/main" id="{704BF3C0-291D-C8E0-3318-38A16A967EEF}"/>
                      </a:ext>
                    </a:extLst>
                  </p:cNvPr>
                  <p:cNvSpPr>
                    <a:spLocks noGrp="1" noRot="1" noMove="1" noResize="1" noEditPoints="1" noAdjustHandles="1" noChangeArrowheads="1" noChangeShapeType="1"/>
                  </p:cNvSpPr>
                  <p:nvPr/>
                </p:nvSpPr>
                <p:spPr>
                  <a:xfrm>
                    <a:off x="8271398" y="1411113"/>
                    <a:ext cx="230038" cy="786237"/>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2F41C73A-D54F-0733-50AE-045F52CECF74}"/>
                      </a:ext>
                    </a:extLst>
                  </p:cNvPr>
                  <p:cNvSpPr>
                    <a:spLocks noGrp="1" noRot="1" noMove="1" noResize="1" noEditPoints="1" noAdjustHandles="1" noChangeArrowheads="1" noChangeShapeType="1"/>
                  </p:cNvSpPr>
                  <p:nvPr/>
                </p:nvSpPr>
                <p:spPr>
                  <a:xfrm>
                    <a:off x="8235906" y="1333229"/>
                    <a:ext cx="89714" cy="122906"/>
                  </a:xfrm>
                  <a:custGeom>
                    <a:avLst/>
                    <a:gdLst>
                      <a:gd name="connsiteX0" fmla="*/ 12652 w 89714"/>
                      <a:gd name="connsiteY0" fmla="*/ 0 h 122906"/>
                      <a:gd name="connsiteX1" fmla="*/ 89715 w 89714"/>
                      <a:gd name="connsiteY1" fmla="*/ 96616 h 122906"/>
                      <a:gd name="connsiteX2" fmla="*/ 37135 w 89714"/>
                      <a:gd name="connsiteY2" fmla="*/ 83800 h 122906"/>
                      <a:gd name="connsiteX3" fmla="*/ 0 w 89714"/>
                      <a:gd name="connsiteY3" fmla="*/ 122906 h 122906"/>
                      <a:gd name="connsiteX4" fmla="*/ 12652 w 89714"/>
                      <a:gd name="connsiteY4" fmla="*/ 0 h 12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4" h="122906">
                        <a:moveTo>
                          <a:pt x="12652" y="0"/>
                        </a:moveTo>
                        <a:lnTo>
                          <a:pt x="89715" y="96616"/>
                        </a:lnTo>
                        <a:lnTo>
                          <a:pt x="37135" y="83800"/>
                        </a:lnTo>
                        <a:lnTo>
                          <a:pt x="0" y="122906"/>
                        </a:lnTo>
                        <a:lnTo>
                          <a:pt x="12652" y="0"/>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38" name="Freeform: Shape 37">
                  <a:extLst>
                    <a:ext uri="{FF2B5EF4-FFF2-40B4-BE49-F238E27FC236}">
                      <a16:creationId xmlns:a16="http://schemas.microsoft.com/office/drawing/2014/main" id="{232AFD55-C7FB-D7F4-8986-969A903C711E}"/>
                    </a:ext>
                  </a:extLst>
                </p:cNvPr>
                <p:cNvSpPr>
                  <a:spLocks noGrp="1" noRot="1" noMove="1" noResize="1" noEditPoints="1" noAdjustHandles="1" noChangeArrowheads="1" noChangeShapeType="1"/>
                </p:cNvSpPr>
                <p:nvPr/>
              </p:nvSpPr>
              <p:spPr>
                <a:xfrm>
                  <a:off x="8840085" y="106720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EDAA697D-910D-FAA9-506C-446A5A04625E}"/>
                    </a:ext>
                  </a:extLst>
                </p:cNvPr>
                <p:cNvSpPr>
                  <a:spLocks noGrp="1" noRot="1" noMove="1" noResize="1" noEditPoints="1" noAdjustHandles="1" noChangeArrowheads="1" noChangeShapeType="1"/>
                </p:cNvSpPr>
                <p:nvPr/>
              </p:nvSpPr>
              <p:spPr>
                <a:xfrm>
                  <a:off x="8121051" y="106720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nvGrpSpPr>
                <p:cNvPr id="40" name="Graphic 12">
                  <a:extLst>
                    <a:ext uri="{FF2B5EF4-FFF2-40B4-BE49-F238E27FC236}">
                      <a16:creationId xmlns:a16="http://schemas.microsoft.com/office/drawing/2014/main" id="{680FF728-B32A-109B-D007-82F52F01D07F}"/>
                    </a:ext>
                  </a:extLst>
                </p:cNvPr>
                <p:cNvGrpSpPr>
                  <a:grpSpLocks noGrp="1" noUngrp="1" noRot="1" noMove="1" noResize="1"/>
                </p:cNvGrpSpPr>
                <p:nvPr/>
              </p:nvGrpSpPr>
              <p:grpSpPr>
                <a:xfrm>
                  <a:off x="8799993" y="2328801"/>
                  <a:ext cx="1768993" cy="93494"/>
                  <a:chOff x="8799993" y="2328801"/>
                  <a:chExt cx="1768993" cy="93494"/>
                </a:xfrm>
                <a:solidFill>
                  <a:srgbClr val="686868"/>
                </a:solidFill>
              </p:grpSpPr>
              <p:sp>
                <p:nvSpPr>
                  <p:cNvPr id="41" name="Freeform: Shape 40">
                    <a:extLst>
                      <a:ext uri="{FF2B5EF4-FFF2-40B4-BE49-F238E27FC236}">
                        <a16:creationId xmlns:a16="http://schemas.microsoft.com/office/drawing/2014/main" id="{B3079492-A65F-E5F1-B728-19B40B36E0A8}"/>
                      </a:ext>
                    </a:extLst>
                  </p:cNvPr>
                  <p:cNvSpPr>
                    <a:spLocks noGrp="1" noRot="1" noMove="1" noResize="1" noEditPoints="1" noAdjustHandles="1" noChangeArrowheads="1" noChangeShapeType="1"/>
                  </p:cNvSpPr>
                  <p:nvPr/>
                </p:nvSpPr>
                <p:spPr>
                  <a:xfrm>
                    <a:off x="8799993" y="2375631"/>
                    <a:ext cx="1687823" cy="16431"/>
                  </a:xfrm>
                  <a:custGeom>
                    <a:avLst/>
                    <a:gdLst>
                      <a:gd name="connsiteX0" fmla="*/ 0 w 1687823"/>
                      <a:gd name="connsiteY0" fmla="*/ 0 h 16431"/>
                      <a:gd name="connsiteX1" fmla="*/ 1687823 w 1687823"/>
                      <a:gd name="connsiteY1" fmla="*/ 0 h 16431"/>
                    </a:gdLst>
                    <a:ahLst/>
                    <a:cxnLst>
                      <a:cxn ang="0">
                        <a:pos x="connsiteX0" y="connsiteY0"/>
                      </a:cxn>
                      <a:cxn ang="0">
                        <a:pos x="connsiteX1" y="connsiteY1"/>
                      </a:cxn>
                    </a:cxnLst>
                    <a:rect l="l" t="t" r="r" b="b"/>
                    <a:pathLst>
                      <a:path w="1687823" h="16431">
                        <a:moveTo>
                          <a:pt x="0" y="0"/>
                        </a:moveTo>
                        <a:lnTo>
                          <a:pt x="1687823"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8626631B-3880-C875-EA04-D69575E8ABB5}"/>
                      </a:ext>
                    </a:extLst>
                  </p:cNvPr>
                  <p:cNvSpPr>
                    <a:spLocks noGrp="1" noRot="1" noMove="1" noResize="1" noEditPoints="1" noAdjustHandles="1" noChangeArrowheads="1" noChangeShapeType="1"/>
                  </p:cNvSpPr>
                  <p:nvPr/>
                </p:nvSpPr>
                <p:spPr>
                  <a:xfrm>
                    <a:off x="10454460" y="2328801"/>
                    <a:ext cx="114526" cy="93494"/>
                  </a:xfrm>
                  <a:custGeom>
                    <a:avLst/>
                    <a:gdLst>
                      <a:gd name="connsiteX0" fmla="*/ 114526 w 114526"/>
                      <a:gd name="connsiteY0" fmla="*/ 46829 h 93494"/>
                      <a:gd name="connsiteX1" fmla="*/ 0 w 114526"/>
                      <a:gd name="connsiteY1" fmla="*/ 93494 h 93494"/>
                      <a:gd name="connsiteX2" fmla="*/ 27276 w 114526"/>
                      <a:gd name="connsiteY2" fmla="*/ 46829 h 93494"/>
                      <a:gd name="connsiteX3" fmla="*/ 0 w 114526"/>
                      <a:gd name="connsiteY3" fmla="*/ 0 h 93494"/>
                      <a:gd name="connsiteX4" fmla="*/ 114526 w 114526"/>
                      <a:gd name="connsiteY4" fmla="*/ 46829 h 9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6" h="93494">
                        <a:moveTo>
                          <a:pt x="114526" y="46829"/>
                        </a:moveTo>
                        <a:lnTo>
                          <a:pt x="0" y="93494"/>
                        </a:lnTo>
                        <a:lnTo>
                          <a:pt x="27276" y="46829"/>
                        </a:lnTo>
                        <a:lnTo>
                          <a:pt x="0" y="0"/>
                        </a:lnTo>
                        <a:lnTo>
                          <a:pt x="114526" y="46829"/>
                        </a:lnTo>
                        <a:close/>
                      </a:path>
                    </a:pathLst>
                  </a:custGeom>
                  <a:solidFill>
                    <a:srgbClr val="686868"/>
                  </a:solidFill>
                  <a:ln w="16414" cap="flat">
                    <a:no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44" name="Freeform: Shape 43">
                  <a:extLst>
                    <a:ext uri="{FF2B5EF4-FFF2-40B4-BE49-F238E27FC236}">
                      <a16:creationId xmlns:a16="http://schemas.microsoft.com/office/drawing/2014/main" id="{679A3F9C-3814-D9E8-DAA8-943BE8AD72E0}"/>
                    </a:ext>
                  </a:extLst>
                </p:cNvPr>
                <p:cNvSpPr>
                  <a:spLocks noGrp="1" noRot="1" noMove="1" noResize="1" noEditPoints="1" noAdjustHandles="1" noChangeArrowheads="1" noChangeShapeType="1"/>
                </p:cNvSpPr>
                <p:nvPr/>
              </p:nvSpPr>
              <p:spPr>
                <a:xfrm>
                  <a:off x="10749073" y="2287887"/>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3" y="175486"/>
                        <a:pt x="87743" y="175486"/>
                      </a:cubicBezTo>
                      <a:cubicBezTo>
                        <a:pt x="39284" y="175486"/>
                        <a:pt x="0" y="136202"/>
                        <a:pt x="0" y="87743"/>
                      </a:cubicBezTo>
                      <a:cubicBezTo>
                        <a:pt x="0" y="39284"/>
                        <a:pt x="39284" y="0"/>
                        <a:pt x="87743" y="0"/>
                      </a:cubicBezTo>
                      <a:cubicBezTo>
                        <a:pt x="136203" y="0"/>
                        <a:pt x="175486" y="39284"/>
                        <a:pt x="175486" y="87743"/>
                      </a:cubicBezTo>
                      <a:close/>
                    </a:path>
                  </a:pathLst>
                </a:custGeom>
                <a:noFill/>
                <a:ln w="32828" cap="flat">
                  <a:solidFill>
                    <a:srgbClr val="3F863E"/>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1F73AD43-2163-E84A-2DA9-806974184F63}"/>
                    </a:ext>
                  </a:extLst>
                </p:cNvPr>
                <p:cNvSpPr txBox="1">
                  <a:spLocks noGrp="1" noRot="1" noMove="1" noResize="1" noEditPoints="1" noAdjustHandles="1" noChangeArrowheads="1" noChangeShapeType="1"/>
                </p:cNvSpPr>
                <p:nvPr/>
              </p:nvSpPr>
              <p:spPr>
                <a:xfrm>
                  <a:off x="8187667" y="761776"/>
                  <a:ext cx="80182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neutrinos</a:t>
                  </a:r>
                </a:p>
              </p:txBody>
            </p:sp>
            <p:sp>
              <p:nvSpPr>
                <p:cNvPr id="62" name="TextBox 61">
                  <a:extLst>
                    <a:ext uri="{FF2B5EF4-FFF2-40B4-BE49-F238E27FC236}">
                      <a16:creationId xmlns:a16="http://schemas.microsoft.com/office/drawing/2014/main" id="{2DCAF6A1-8D47-15A7-DEB5-47AE8501D191}"/>
                    </a:ext>
                  </a:extLst>
                </p:cNvPr>
                <p:cNvSpPr txBox="1">
                  <a:spLocks noGrp="1" noRot="1" noMove="1" noResize="1" noEditPoints="1" noAdjustHandles="1" noChangeArrowheads="1" noChangeShapeType="1"/>
                </p:cNvSpPr>
                <p:nvPr/>
              </p:nvSpPr>
              <p:spPr>
                <a:xfrm>
                  <a:off x="6700450" y="1734560"/>
                  <a:ext cx="702436" cy="450636"/>
                </a:xfrm>
                <a:prstGeom prst="rect">
                  <a:avLst/>
                </a:prstGeom>
                <a:noFill/>
              </p:spPr>
              <p:txBody>
                <a:bodyPr wrap="none" rtlCol="0">
                  <a:spAutoFit/>
                </a:bodyPr>
                <a:lstStyle/>
                <a:p>
                  <a:pPr algn="ct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positive</a:t>
                  </a:r>
                  <a:br>
                    <a:rPr lang="en-GB" sz="1164" spc="0" baseline="0">
                      <a:ln/>
                      <a:solidFill>
                        <a:srgbClr val="1D1D1B"/>
                      </a:solidFill>
                      <a:latin typeface="Arial" panose="020B0604020202020204" pitchFamily="34" charset="0"/>
                      <a:ea typeface="Roboto"/>
                      <a:cs typeface="Arial" panose="020B0604020202020204" pitchFamily="34" charset="0"/>
                      <a:sym typeface="Roboto"/>
                      <a:rtl val="0"/>
                    </a:rPr>
                  </a:b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muon</a:t>
                  </a:r>
                </a:p>
              </p:txBody>
            </p:sp>
            <p:sp>
              <p:nvSpPr>
                <p:cNvPr id="63" name="TextBox 62">
                  <a:extLst>
                    <a:ext uri="{FF2B5EF4-FFF2-40B4-BE49-F238E27FC236}">
                      <a16:creationId xmlns:a16="http://schemas.microsoft.com/office/drawing/2014/main" id="{2268488B-8252-2715-99C1-762553F656C1}"/>
                    </a:ext>
                  </a:extLst>
                </p:cNvPr>
                <p:cNvSpPr txBox="1">
                  <a:spLocks noGrp="1" noRot="1" noMove="1" noResize="1" noEditPoints="1" noAdjustHandles="1" noChangeArrowheads="1" noChangeShapeType="1"/>
                </p:cNvSpPr>
                <p:nvPr/>
              </p:nvSpPr>
              <p:spPr>
                <a:xfrm>
                  <a:off x="10472119" y="1959878"/>
                  <a:ext cx="73289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positron</a:t>
                  </a:r>
                </a:p>
              </p:txBody>
            </p:sp>
            <p:sp>
              <p:nvSpPr>
                <p:cNvPr id="66" name="TextBox 65">
                  <a:extLst>
                    <a:ext uri="{FF2B5EF4-FFF2-40B4-BE49-F238E27FC236}">
                      <a16:creationId xmlns:a16="http://schemas.microsoft.com/office/drawing/2014/main" id="{D2F6B51E-F1C4-14A9-2F1B-8A25B00CBEA5}"/>
                    </a:ext>
                  </a:extLst>
                </p:cNvPr>
                <p:cNvSpPr txBox="1">
                  <a:spLocks noGrp="1" noRot="1" noMove="1" noResize="1" noEditPoints="1" noAdjustHandles="1" noChangeArrowheads="1" noChangeShapeType="1"/>
                </p:cNvSpPr>
                <p:nvPr/>
              </p:nvSpPr>
              <p:spPr>
                <a:xfrm>
                  <a:off x="8059024" y="4832559"/>
                  <a:ext cx="1653017"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material being studied</a:t>
                  </a:r>
                </a:p>
              </p:txBody>
            </p:sp>
            <p:grpSp>
              <p:nvGrpSpPr>
                <p:cNvPr id="67" name="Graphic 12">
                  <a:extLst>
                    <a:ext uri="{FF2B5EF4-FFF2-40B4-BE49-F238E27FC236}">
                      <a16:creationId xmlns:a16="http://schemas.microsoft.com/office/drawing/2014/main" id="{6864F7ED-BF3A-32C0-59C0-609EAA9E27BA}"/>
                    </a:ext>
                  </a:extLst>
                </p:cNvPr>
                <p:cNvGrpSpPr>
                  <a:grpSpLocks noGrp="1" noUngrp="1" noRot="1" noMove="1" noResize="1"/>
                </p:cNvGrpSpPr>
                <p:nvPr/>
              </p:nvGrpSpPr>
              <p:grpSpPr>
                <a:xfrm>
                  <a:off x="8040702" y="4549325"/>
                  <a:ext cx="2137054" cy="282527"/>
                  <a:chOff x="8040702" y="4549325"/>
                  <a:chExt cx="2137054" cy="282527"/>
                </a:xfrm>
                <a:noFill/>
              </p:grpSpPr>
              <p:sp>
                <p:nvSpPr>
                  <p:cNvPr id="68" name="Freeform: Shape 67">
                    <a:extLst>
                      <a:ext uri="{FF2B5EF4-FFF2-40B4-BE49-F238E27FC236}">
                        <a16:creationId xmlns:a16="http://schemas.microsoft.com/office/drawing/2014/main" id="{A3C23306-0FC9-5230-E02E-DE6587F080FB}"/>
                      </a:ext>
                    </a:extLst>
                  </p:cNvPr>
                  <p:cNvSpPr>
                    <a:spLocks noGrp="1" noRot="1" noMove="1" noResize="1" noEditPoints="1" noAdjustHandles="1" noChangeArrowheads="1" noChangeShapeType="1"/>
                  </p:cNvSpPr>
                  <p:nvPr/>
                </p:nvSpPr>
                <p:spPr>
                  <a:xfrm>
                    <a:off x="8040702" y="4549325"/>
                    <a:ext cx="2137054" cy="113047"/>
                  </a:xfrm>
                  <a:custGeom>
                    <a:avLst/>
                    <a:gdLst>
                      <a:gd name="connsiteX0" fmla="*/ 0 w 2137054"/>
                      <a:gd name="connsiteY0" fmla="*/ 0 h 113047"/>
                      <a:gd name="connsiteX1" fmla="*/ 0 w 2137054"/>
                      <a:gd name="connsiteY1" fmla="*/ 113047 h 113047"/>
                      <a:gd name="connsiteX2" fmla="*/ 2137055 w 2137054"/>
                      <a:gd name="connsiteY2" fmla="*/ 113047 h 113047"/>
                      <a:gd name="connsiteX3" fmla="*/ 2137055 w 2137054"/>
                      <a:gd name="connsiteY3" fmla="*/ 0 h 113047"/>
                    </a:gdLst>
                    <a:ahLst/>
                    <a:cxnLst>
                      <a:cxn ang="0">
                        <a:pos x="connsiteX0" y="connsiteY0"/>
                      </a:cxn>
                      <a:cxn ang="0">
                        <a:pos x="connsiteX1" y="connsiteY1"/>
                      </a:cxn>
                      <a:cxn ang="0">
                        <a:pos x="connsiteX2" y="connsiteY2"/>
                      </a:cxn>
                      <a:cxn ang="0">
                        <a:pos x="connsiteX3" y="connsiteY3"/>
                      </a:cxn>
                    </a:cxnLst>
                    <a:rect l="l" t="t" r="r" b="b"/>
                    <a:pathLst>
                      <a:path w="2137054" h="113047">
                        <a:moveTo>
                          <a:pt x="0" y="0"/>
                        </a:moveTo>
                        <a:lnTo>
                          <a:pt x="0" y="113047"/>
                        </a:lnTo>
                        <a:lnTo>
                          <a:pt x="2137055" y="113047"/>
                        </a:lnTo>
                        <a:lnTo>
                          <a:pt x="2137055" y="0"/>
                        </a:lnTo>
                      </a:path>
                    </a:pathLst>
                  </a:custGeom>
                  <a:noFill/>
                  <a:ln w="8207" cap="rnd">
                    <a:solidFill>
                      <a:srgbClr val="686868"/>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2073D103-B714-DD2C-62B6-5B7F893CB3B0}"/>
                      </a:ext>
                    </a:extLst>
                  </p:cNvPr>
                  <p:cNvSpPr>
                    <a:spLocks noGrp="1" noRot="1" noMove="1" noResize="1" noEditPoints="1" noAdjustHandles="1" noChangeArrowheads="1" noChangeShapeType="1"/>
                  </p:cNvSpPr>
                  <p:nvPr/>
                </p:nvSpPr>
                <p:spPr>
                  <a:xfrm>
                    <a:off x="9109558" y="4688572"/>
                    <a:ext cx="16431" cy="143280"/>
                  </a:xfrm>
                  <a:custGeom>
                    <a:avLst/>
                    <a:gdLst>
                      <a:gd name="connsiteX0" fmla="*/ 0 w 16431"/>
                      <a:gd name="connsiteY0" fmla="*/ 0 h 143280"/>
                      <a:gd name="connsiteX1" fmla="*/ 0 w 16431"/>
                      <a:gd name="connsiteY1" fmla="*/ 143281 h 143280"/>
                    </a:gdLst>
                    <a:ahLst/>
                    <a:cxnLst>
                      <a:cxn ang="0">
                        <a:pos x="connsiteX0" y="connsiteY0"/>
                      </a:cxn>
                      <a:cxn ang="0">
                        <a:pos x="connsiteX1" y="connsiteY1"/>
                      </a:cxn>
                    </a:cxnLst>
                    <a:rect l="l" t="t" r="r" b="b"/>
                    <a:pathLst>
                      <a:path w="16431" h="143280">
                        <a:moveTo>
                          <a:pt x="0" y="0"/>
                        </a:moveTo>
                        <a:lnTo>
                          <a:pt x="0" y="143281"/>
                        </a:lnTo>
                      </a:path>
                    </a:pathLst>
                  </a:custGeom>
                  <a:ln w="8207" cap="rnd">
                    <a:solidFill>
                      <a:srgbClr val="686868"/>
                    </a:solidFill>
                    <a:prstDash val="solid"/>
                    <a:round/>
                  </a:ln>
                </p:spPr>
                <p:txBody>
                  <a:bodyPr rtlCol="0" anchor="ctr"/>
                  <a:lstStyle/>
                  <a:p>
                    <a:endParaRPr lang="en-GB">
                      <a:latin typeface="Arial" panose="020B0604020202020204" pitchFamily="34" charset="0"/>
                      <a:cs typeface="Arial" panose="020B0604020202020204" pitchFamily="34" charset="0"/>
                    </a:endParaRPr>
                  </a:p>
                </p:txBody>
              </p:sp>
            </p:grpSp>
            <p:sp>
              <p:nvSpPr>
                <p:cNvPr id="70" name="Freeform: Shape 69">
                  <a:extLst>
                    <a:ext uri="{FF2B5EF4-FFF2-40B4-BE49-F238E27FC236}">
                      <a16:creationId xmlns:a16="http://schemas.microsoft.com/office/drawing/2014/main" id="{AE9424EB-9434-7791-3544-25A691914A3D}"/>
                    </a:ext>
                  </a:extLst>
                </p:cNvPr>
                <p:cNvSpPr>
                  <a:spLocks noGrp="1" noRot="1" noMove="1" noResize="1" noEditPoints="1" noAdjustHandles="1" noChangeArrowheads="1" noChangeShapeType="1"/>
                </p:cNvSpPr>
                <p:nvPr/>
              </p:nvSpPr>
              <p:spPr>
                <a:xfrm>
                  <a:off x="10000956" y="2744842"/>
                  <a:ext cx="322053" cy="322053"/>
                </a:xfrm>
                <a:custGeom>
                  <a:avLst/>
                  <a:gdLst>
                    <a:gd name="connsiteX0" fmla="*/ 322054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4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4" y="161027"/>
                      </a:moveTo>
                      <a:cubicBezTo>
                        <a:pt x="322054" y="249959"/>
                        <a:pt x="249959" y="322054"/>
                        <a:pt x="161027" y="322054"/>
                      </a:cubicBezTo>
                      <a:cubicBezTo>
                        <a:pt x="72094" y="322054"/>
                        <a:pt x="0" y="249959"/>
                        <a:pt x="0" y="161027"/>
                      </a:cubicBezTo>
                      <a:cubicBezTo>
                        <a:pt x="0" y="72094"/>
                        <a:pt x="72094" y="0"/>
                        <a:pt x="161027" y="0"/>
                      </a:cubicBezTo>
                      <a:cubicBezTo>
                        <a:pt x="249959" y="0"/>
                        <a:pt x="322054" y="72094"/>
                        <a:pt x="322054"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6A137869-E4C9-F39B-7574-46A1C01F1A11}"/>
                    </a:ext>
                  </a:extLst>
                </p:cNvPr>
                <p:cNvSpPr>
                  <a:spLocks noGrp="1" noRot="1" noMove="1" noResize="1" noEditPoints="1" noAdjustHandles="1" noChangeArrowheads="1" noChangeShapeType="1"/>
                </p:cNvSpPr>
                <p:nvPr/>
              </p:nvSpPr>
              <p:spPr>
                <a:xfrm>
                  <a:off x="8940316" y="1684201"/>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698C277D-233A-E9B4-6ABA-7F275291558A}"/>
                    </a:ext>
                  </a:extLst>
                </p:cNvPr>
                <p:cNvSpPr>
                  <a:spLocks noGrp="1" noRot="1" noMove="1" noResize="1" noEditPoints="1" noAdjustHandles="1" noChangeArrowheads="1" noChangeShapeType="1"/>
                </p:cNvSpPr>
                <p:nvPr/>
              </p:nvSpPr>
              <p:spPr>
                <a:xfrm>
                  <a:off x="8940316" y="2744842"/>
                  <a:ext cx="322053" cy="322053"/>
                </a:xfrm>
                <a:custGeom>
                  <a:avLst/>
                  <a:gdLst>
                    <a:gd name="connsiteX0" fmla="*/ 322053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4"/>
                        <a:pt x="161027" y="322054"/>
                      </a:cubicBezTo>
                      <a:cubicBezTo>
                        <a:pt x="72094" y="322054"/>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4A667058-8800-A935-14C5-1A1E199CB92E}"/>
                    </a:ext>
                  </a:extLst>
                </p:cNvPr>
                <p:cNvSpPr>
                  <a:spLocks noGrp="1" noRot="1" noMove="1" noResize="1" noEditPoints="1" noAdjustHandles="1" noChangeArrowheads="1" noChangeShapeType="1"/>
                </p:cNvSpPr>
                <p:nvPr/>
              </p:nvSpPr>
              <p:spPr>
                <a:xfrm>
                  <a:off x="8940316" y="3805647"/>
                  <a:ext cx="322053" cy="322053"/>
                </a:xfrm>
                <a:custGeom>
                  <a:avLst/>
                  <a:gdLst>
                    <a:gd name="connsiteX0" fmla="*/ 322053 w 322053"/>
                    <a:gd name="connsiteY0" fmla="*/ 161027 h 322053"/>
                    <a:gd name="connsiteX1" fmla="*/ 161027 w 322053"/>
                    <a:gd name="connsiteY1" fmla="*/ 322053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3"/>
                        <a:pt x="161027" y="322053"/>
                      </a:cubicBezTo>
                      <a:cubicBezTo>
                        <a:pt x="72094" y="322053"/>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57986AB7-4EFD-09D4-64DC-910A8A6E356E}"/>
                    </a:ext>
                  </a:extLst>
                </p:cNvPr>
                <p:cNvSpPr>
                  <a:spLocks noGrp="1" noRot="1" noMove="1" noResize="1" noEditPoints="1" noAdjustHandles="1" noChangeArrowheads="1" noChangeShapeType="1"/>
                </p:cNvSpPr>
                <p:nvPr/>
              </p:nvSpPr>
              <p:spPr>
                <a:xfrm>
                  <a:off x="7879676" y="2744842"/>
                  <a:ext cx="322053" cy="322053"/>
                </a:xfrm>
                <a:custGeom>
                  <a:avLst/>
                  <a:gdLst>
                    <a:gd name="connsiteX0" fmla="*/ 322053 w 322053"/>
                    <a:gd name="connsiteY0" fmla="*/ 161027 h 322053"/>
                    <a:gd name="connsiteX1" fmla="*/ 161027 w 322053"/>
                    <a:gd name="connsiteY1" fmla="*/ 322054 h 322053"/>
                    <a:gd name="connsiteX2" fmla="*/ 0 w 322053"/>
                    <a:gd name="connsiteY2" fmla="*/ 161027 h 322053"/>
                    <a:gd name="connsiteX3" fmla="*/ 161027 w 322053"/>
                    <a:gd name="connsiteY3" fmla="*/ 0 h 322053"/>
                    <a:gd name="connsiteX4" fmla="*/ 322053 w 322053"/>
                    <a:gd name="connsiteY4" fmla="*/ 161027 h 3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53" h="322053">
                      <a:moveTo>
                        <a:pt x="322053" y="161027"/>
                      </a:moveTo>
                      <a:cubicBezTo>
                        <a:pt x="322053" y="249959"/>
                        <a:pt x="249959" y="322054"/>
                        <a:pt x="161027" y="322054"/>
                      </a:cubicBezTo>
                      <a:cubicBezTo>
                        <a:pt x="72094" y="322054"/>
                        <a:pt x="0" y="249959"/>
                        <a:pt x="0" y="161027"/>
                      </a:cubicBezTo>
                      <a:cubicBezTo>
                        <a:pt x="0" y="72094"/>
                        <a:pt x="72094" y="0"/>
                        <a:pt x="161027" y="0"/>
                      </a:cubicBezTo>
                      <a:cubicBezTo>
                        <a:pt x="249959" y="0"/>
                        <a:pt x="322053" y="72094"/>
                        <a:pt x="322053" y="161027"/>
                      </a:cubicBezTo>
                      <a:close/>
                    </a:path>
                  </a:pathLst>
                </a:custGeom>
                <a:solidFill>
                  <a:srgbClr val="FFFFFF"/>
                </a:solidFill>
                <a:ln w="65656" cap="flat">
                  <a:solidFill>
                    <a:srgbClr val="22B8D1"/>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
            <p:nvSpPr>
              <p:cNvPr id="75" name="Freeform: Shape 74">
                <a:extLst>
                  <a:ext uri="{FF2B5EF4-FFF2-40B4-BE49-F238E27FC236}">
                    <a16:creationId xmlns:a16="http://schemas.microsoft.com/office/drawing/2014/main" id="{ADAA94A6-EF23-29F6-FC71-8E34EBBBB59C}"/>
                  </a:ext>
                </a:extLst>
              </p:cNvPr>
              <p:cNvSpPr>
                <a:spLocks noGrp="1" noRot="1" noMove="1" noResize="1" noEditPoints="1" noAdjustHandles="1" noChangeArrowheads="1" noChangeShapeType="1"/>
              </p:cNvSpPr>
              <p:nvPr/>
            </p:nvSpPr>
            <p:spPr>
              <a:xfrm>
                <a:off x="6926496" y="3691188"/>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7AC30D14-84BA-FEA4-4ABC-9EBEBA744D86}"/>
                  </a:ext>
                </a:extLst>
              </p:cNvPr>
              <p:cNvSpPr>
                <a:spLocks noGrp="1" noRot="1" noMove="1" noResize="1" noEditPoints="1" noAdjustHandles="1" noChangeArrowheads="1" noChangeShapeType="1"/>
              </p:cNvSpPr>
              <p:nvPr/>
            </p:nvSpPr>
            <p:spPr>
              <a:xfrm>
                <a:off x="8019014" y="3691188"/>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solidFill>
                <a:srgbClr val="FFFFFF"/>
              </a:solidFill>
              <a:ln w="32828" cap="flat">
                <a:solidFill>
                  <a:srgbClr val="EB5B5D"/>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90BB7F08-01C3-BE26-9584-EBFEB6E79BB5}"/>
                  </a:ext>
                </a:extLst>
              </p:cNvPr>
              <p:cNvSpPr>
                <a:spLocks noGrp="1" noRot="1" noMove="1" noResize="1" noEditPoints="1" noAdjustHandles="1" noChangeArrowheads="1" noChangeShapeType="1"/>
              </p:cNvSpPr>
              <p:nvPr/>
            </p:nvSpPr>
            <p:spPr>
              <a:xfrm flipV="1">
                <a:off x="7129791" y="3521168"/>
                <a:ext cx="813185" cy="227249"/>
              </a:xfrm>
              <a:custGeom>
                <a:avLst/>
                <a:gdLst>
                  <a:gd name="connsiteX0" fmla="*/ 0 w 994750"/>
                  <a:gd name="connsiteY0" fmla="*/ 0 h 16431"/>
                  <a:gd name="connsiteX1" fmla="*/ 994751 w 994750"/>
                  <a:gd name="connsiteY1" fmla="*/ 0 h 16431"/>
                </a:gdLst>
                <a:ahLst/>
                <a:cxnLst>
                  <a:cxn ang="0">
                    <a:pos x="connsiteX0" y="connsiteY0"/>
                  </a:cxn>
                  <a:cxn ang="0">
                    <a:pos x="connsiteX1" y="connsiteY1"/>
                  </a:cxn>
                </a:cxnLst>
                <a:rect l="l" t="t" r="r" b="b"/>
                <a:pathLst>
                  <a:path w="994750" h="16431">
                    <a:moveTo>
                      <a:pt x="0" y="0"/>
                    </a:moveTo>
                    <a:lnTo>
                      <a:pt x="994751" y="0"/>
                    </a:lnTo>
                  </a:path>
                </a:pathLst>
              </a:custGeom>
              <a:ln w="16414" cap="flat">
                <a:solidFill>
                  <a:srgbClr val="686868"/>
                </a:solidFill>
                <a:prstDash val="solid"/>
                <a:miter/>
                <a:headEnd type="none"/>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CF108AF1-C370-08E6-F669-C0C907F85AD5}"/>
                  </a:ext>
                </a:extLst>
              </p:cNvPr>
              <p:cNvSpPr>
                <a:spLocks noGrp="1" noRot="1" noMove="1" noResize="1" noEditPoints="1" noAdjustHandles="1" noChangeArrowheads="1" noChangeShapeType="1"/>
              </p:cNvSpPr>
              <p:nvPr/>
            </p:nvSpPr>
            <p:spPr>
              <a:xfrm flipV="1">
                <a:off x="8220527" y="3817010"/>
                <a:ext cx="705772" cy="418696"/>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7A923180-4E80-34AE-ACB5-039A41BAA74C}"/>
                  </a:ext>
                </a:extLst>
              </p:cNvPr>
              <p:cNvSpPr>
                <a:spLocks noGrp="1" noRot="1" noMove="1" noResize="1" noEditPoints="1" noAdjustHandles="1" noChangeArrowheads="1" noChangeShapeType="1"/>
              </p:cNvSpPr>
              <p:nvPr/>
            </p:nvSpPr>
            <p:spPr>
              <a:xfrm flipV="1">
                <a:off x="7280427" y="3827884"/>
                <a:ext cx="746258" cy="492974"/>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56E92199-8BB6-342A-59EA-B9A37A484922}"/>
                  </a:ext>
                </a:extLst>
              </p:cNvPr>
              <p:cNvSpPr>
                <a:spLocks noGrp="1" noRot="1" noMove="1" noResize="1" noEditPoints="1" noAdjustHandles="1" noChangeArrowheads="1" noChangeShapeType="1"/>
              </p:cNvSpPr>
              <p:nvPr/>
            </p:nvSpPr>
            <p:spPr>
              <a:xfrm>
                <a:off x="8285125" y="3756896"/>
                <a:ext cx="2283861" cy="280461"/>
              </a:xfrm>
              <a:custGeom>
                <a:avLst/>
                <a:gdLst>
                  <a:gd name="connsiteX0" fmla="*/ 0 w 1687823"/>
                  <a:gd name="connsiteY0" fmla="*/ 0 h 16431"/>
                  <a:gd name="connsiteX1" fmla="*/ 1687823 w 1687823"/>
                  <a:gd name="connsiteY1" fmla="*/ 0 h 16431"/>
                </a:gdLst>
                <a:ahLst/>
                <a:cxnLst>
                  <a:cxn ang="0">
                    <a:pos x="connsiteX0" y="connsiteY0"/>
                  </a:cxn>
                  <a:cxn ang="0">
                    <a:pos x="connsiteX1" y="connsiteY1"/>
                  </a:cxn>
                </a:cxnLst>
                <a:rect l="l" t="t" r="r" b="b"/>
                <a:pathLst>
                  <a:path w="1687823" h="16431">
                    <a:moveTo>
                      <a:pt x="0" y="0"/>
                    </a:moveTo>
                    <a:lnTo>
                      <a:pt x="1687823" y="0"/>
                    </a:lnTo>
                  </a:path>
                </a:pathLst>
              </a:custGeom>
              <a:ln w="16414" cap="flat">
                <a:solidFill>
                  <a:srgbClr val="686868"/>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D916BFCA-6296-62C7-6464-0909DC6F9CBD}"/>
                  </a:ext>
                </a:extLst>
              </p:cNvPr>
              <p:cNvSpPr>
                <a:spLocks noGrp="1" noRot="1" noMove="1" noResize="1" noEditPoints="1" noAdjustHandles="1" noChangeArrowheads="1" noChangeShapeType="1"/>
              </p:cNvSpPr>
              <p:nvPr/>
            </p:nvSpPr>
            <p:spPr>
              <a:xfrm>
                <a:off x="10619759" y="3667234"/>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3" y="175486"/>
                      <a:pt x="87743" y="175486"/>
                    </a:cubicBezTo>
                    <a:cubicBezTo>
                      <a:pt x="39284" y="175486"/>
                      <a:pt x="0" y="136202"/>
                      <a:pt x="0" y="87743"/>
                    </a:cubicBezTo>
                    <a:cubicBezTo>
                      <a:pt x="0" y="39284"/>
                      <a:pt x="39284" y="0"/>
                      <a:pt x="87743" y="0"/>
                    </a:cubicBezTo>
                    <a:cubicBezTo>
                      <a:pt x="136203" y="0"/>
                      <a:pt x="175486" y="39284"/>
                      <a:pt x="175486" y="87743"/>
                    </a:cubicBezTo>
                    <a:close/>
                  </a:path>
                </a:pathLst>
              </a:custGeom>
              <a:noFill/>
              <a:ln w="32828" cap="flat">
                <a:solidFill>
                  <a:srgbClr val="3F863E"/>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C4BD73FB-8CD7-EF84-7C81-FC52A0E385F6}"/>
                  </a:ext>
                </a:extLst>
              </p:cNvPr>
              <p:cNvSpPr txBox="1">
                <a:spLocks noGrp="1" noRot="1" noMove="1" noResize="1" noEditPoints="1" noAdjustHandles="1" noChangeArrowheads="1" noChangeShapeType="1"/>
              </p:cNvSpPr>
              <p:nvPr/>
            </p:nvSpPr>
            <p:spPr>
              <a:xfrm>
                <a:off x="6676186" y="3180938"/>
                <a:ext cx="745718" cy="450636"/>
              </a:xfrm>
              <a:prstGeom prst="rect">
                <a:avLst/>
              </a:prstGeom>
              <a:noFill/>
            </p:spPr>
            <p:txBody>
              <a:bodyPr wrap="none" rtlCol="0">
                <a:spAutoFit/>
              </a:bodyPr>
              <a:lstStyle/>
              <a:p>
                <a:pPr algn="ctr"/>
                <a:r>
                  <a:rPr lang="en-GB" sz="1164">
                    <a:ln/>
                    <a:solidFill>
                      <a:srgbClr val="1D1D1B"/>
                    </a:solidFill>
                    <a:latin typeface="Arial" panose="020B0604020202020204" pitchFamily="34" charset="0"/>
                    <a:ea typeface="Roboto"/>
                    <a:cs typeface="Arial" panose="020B0604020202020204" pitchFamily="34" charset="0"/>
                    <a:sym typeface="Roboto"/>
                    <a:rtl val="0"/>
                  </a:rPr>
                  <a:t>nega</a:t>
                </a: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tive</a:t>
                </a:r>
                <a:br>
                  <a:rPr lang="en-GB" sz="1164" spc="0" baseline="0">
                    <a:ln/>
                    <a:solidFill>
                      <a:srgbClr val="1D1D1B"/>
                    </a:solidFill>
                    <a:latin typeface="Arial" panose="020B0604020202020204" pitchFamily="34" charset="0"/>
                    <a:ea typeface="Roboto"/>
                    <a:cs typeface="Arial" panose="020B0604020202020204" pitchFamily="34" charset="0"/>
                    <a:sym typeface="Roboto"/>
                    <a:rtl val="0"/>
                  </a:rPr>
                </a:b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muon</a:t>
                </a:r>
              </a:p>
            </p:txBody>
          </p:sp>
          <p:sp>
            <p:nvSpPr>
              <p:cNvPr id="85" name="TextBox 84">
                <a:extLst>
                  <a:ext uri="{FF2B5EF4-FFF2-40B4-BE49-F238E27FC236}">
                    <a16:creationId xmlns:a16="http://schemas.microsoft.com/office/drawing/2014/main" id="{BD07C7E3-172E-31A0-F5BE-9288CE306BB2}"/>
                  </a:ext>
                </a:extLst>
              </p:cNvPr>
              <p:cNvSpPr txBox="1">
                <a:spLocks noGrp="1" noRot="1" noMove="1" noResize="1" noEditPoints="1" noAdjustHandles="1" noChangeArrowheads="1" noChangeShapeType="1"/>
              </p:cNvSpPr>
              <p:nvPr/>
            </p:nvSpPr>
            <p:spPr>
              <a:xfrm>
                <a:off x="10342805" y="3339225"/>
                <a:ext cx="723275" cy="271485"/>
              </a:xfrm>
              <a:prstGeom prst="rect">
                <a:avLst/>
              </a:prstGeom>
              <a:noFill/>
            </p:spPr>
            <p:txBody>
              <a:bodyPr wrap="none" rtlCol="0">
                <a:spAutoFit/>
              </a:bodyPr>
              <a:lstStyle/>
              <a:p>
                <a:pPr algn="l"/>
                <a:r>
                  <a:rPr lang="en-GB" sz="1164">
                    <a:ln/>
                    <a:solidFill>
                      <a:srgbClr val="1D1D1B"/>
                    </a:solidFill>
                    <a:latin typeface="Arial" panose="020B0604020202020204" pitchFamily="34" charset="0"/>
                    <a:ea typeface="Roboto"/>
                    <a:cs typeface="Arial" panose="020B0604020202020204" pitchFamily="34" charset="0"/>
                    <a:sym typeface="Roboto"/>
                    <a:rtl val="0"/>
                  </a:rPr>
                  <a:t>elec</a:t>
                </a:r>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tron</a:t>
                </a:r>
              </a:p>
            </p:txBody>
          </p:sp>
          <p:sp>
            <p:nvSpPr>
              <p:cNvPr id="86" name="Freeform: Shape 85">
                <a:extLst>
                  <a:ext uri="{FF2B5EF4-FFF2-40B4-BE49-F238E27FC236}">
                    <a16:creationId xmlns:a16="http://schemas.microsoft.com/office/drawing/2014/main" id="{ABA763B5-477C-E095-DFA9-F1A3BE669C69}"/>
                  </a:ext>
                </a:extLst>
              </p:cNvPr>
              <p:cNvSpPr>
                <a:spLocks noGrp="1" noRot="1" noMove="1" noResize="1" noEditPoints="1" noAdjustHandles="1" noChangeArrowheads="1" noChangeShapeType="1"/>
              </p:cNvSpPr>
              <p:nvPr/>
            </p:nvSpPr>
            <p:spPr>
              <a:xfrm>
                <a:off x="8971420" y="4200326"/>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48613A45-6308-0613-6ADC-D7C5D6CA43A5}"/>
                  </a:ext>
                </a:extLst>
              </p:cNvPr>
              <p:cNvSpPr>
                <a:spLocks noGrp="1" noRot="1" noMove="1" noResize="1" noEditPoints="1" noAdjustHandles="1" noChangeArrowheads="1" noChangeShapeType="1"/>
              </p:cNvSpPr>
              <p:nvPr/>
            </p:nvSpPr>
            <p:spPr>
              <a:xfrm>
                <a:off x="7084249" y="4297389"/>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FF9D1B"/>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9B14838D-C123-33C3-8C94-69CBF069869B}"/>
                  </a:ext>
                </a:extLst>
              </p:cNvPr>
              <p:cNvSpPr txBox="1">
                <a:spLocks noGrp="1" noRot="1" noMove="1" noResize="1" noEditPoints="1" noAdjustHandles="1" noChangeArrowheads="1" noChangeShapeType="1"/>
              </p:cNvSpPr>
              <p:nvPr/>
            </p:nvSpPr>
            <p:spPr>
              <a:xfrm>
                <a:off x="9204561" y="4238377"/>
                <a:ext cx="801823" cy="271485"/>
              </a:xfrm>
              <a:prstGeom prst="rect">
                <a:avLst/>
              </a:prstGeom>
              <a:noFill/>
            </p:spPr>
            <p:txBody>
              <a:bodyPr wrap="none" rtlCol="0">
                <a:spAutoFit/>
              </a:bodyPr>
              <a:lstStyle/>
              <a:p>
                <a:pPr algn="l"/>
                <a:r>
                  <a:rPr lang="en-GB" sz="1164" spc="0" baseline="0">
                    <a:ln/>
                    <a:solidFill>
                      <a:srgbClr val="1D1D1B"/>
                    </a:solidFill>
                    <a:latin typeface="Arial" panose="020B0604020202020204" pitchFamily="34" charset="0"/>
                    <a:ea typeface="Roboto"/>
                    <a:cs typeface="Arial" panose="020B0604020202020204" pitchFamily="34" charset="0"/>
                    <a:sym typeface="Roboto"/>
                    <a:rtl val="0"/>
                  </a:rPr>
                  <a:t>neutrinos</a:t>
                </a:r>
              </a:p>
            </p:txBody>
          </p:sp>
          <p:sp>
            <p:nvSpPr>
              <p:cNvPr id="89" name="TextBox 88">
                <a:extLst>
                  <a:ext uri="{FF2B5EF4-FFF2-40B4-BE49-F238E27FC236}">
                    <a16:creationId xmlns:a16="http://schemas.microsoft.com/office/drawing/2014/main" id="{4C4A9FAF-ECCA-BD39-2FAE-F873DDCFC558}"/>
                  </a:ext>
                </a:extLst>
              </p:cNvPr>
              <p:cNvSpPr txBox="1">
                <a:spLocks noGrp="1" noRot="1" noMove="1" noResize="1" noEditPoints="1" noAdjustHandles="1" noChangeArrowheads="1" noChangeShapeType="1"/>
              </p:cNvSpPr>
              <p:nvPr/>
            </p:nvSpPr>
            <p:spPr>
              <a:xfrm>
                <a:off x="6589495" y="4608830"/>
                <a:ext cx="1260281" cy="450636"/>
              </a:xfrm>
              <a:prstGeom prst="rect">
                <a:avLst/>
              </a:prstGeom>
              <a:noFill/>
            </p:spPr>
            <p:txBody>
              <a:bodyPr wrap="none" rtlCol="0">
                <a:spAutoFit/>
              </a:bodyPr>
              <a:lstStyle/>
              <a:p>
                <a:pPr algn="l"/>
                <a:r>
                  <a:rPr lang="en-GB" sz="1164" spc="0" baseline="0" dirty="0">
                    <a:ln/>
                    <a:solidFill>
                      <a:srgbClr val="1D1D1B"/>
                    </a:solidFill>
                    <a:latin typeface="Arial" panose="020B0604020202020204" pitchFamily="34" charset="0"/>
                    <a:ea typeface="Roboto"/>
                    <a:cs typeface="Arial" panose="020B0604020202020204" pitchFamily="34" charset="0"/>
                    <a:sym typeface="Roboto"/>
                    <a:rtl val="0"/>
                  </a:rPr>
                  <a:t>muonic X-ray</a:t>
                </a:r>
              </a:p>
              <a:p>
                <a:pPr algn="l"/>
                <a:r>
                  <a:rPr lang="en-GB" sz="1164" dirty="0">
                    <a:ln/>
                    <a:solidFill>
                      <a:srgbClr val="1D1D1B"/>
                    </a:solidFill>
                    <a:latin typeface="Arial" panose="020B0604020202020204" pitchFamily="34" charset="0"/>
                    <a:ea typeface="Roboto"/>
                    <a:cs typeface="Arial" panose="020B0604020202020204" pitchFamily="34" charset="0"/>
                    <a:sym typeface="Roboto"/>
                    <a:rtl val="0"/>
                  </a:rPr>
                  <a:t>nuclear gamma</a:t>
                </a:r>
                <a:endParaRPr lang="en-GB" sz="1164" spc="0" baseline="0" dirty="0">
                  <a:ln/>
                  <a:solidFill>
                    <a:srgbClr val="1D1D1B"/>
                  </a:solidFill>
                  <a:latin typeface="Arial" panose="020B0604020202020204" pitchFamily="34" charset="0"/>
                  <a:ea typeface="Roboto"/>
                  <a:cs typeface="Arial" panose="020B0604020202020204" pitchFamily="34" charset="0"/>
                  <a:sym typeface="Roboto"/>
                  <a:rtl val="0"/>
                </a:endParaRPr>
              </a:p>
            </p:txBody>
          </p:sp>
        </p:grpSp>
        <p:sp>
          <p:nvSpPr>
            <p:cNvPr id="6" name="Freeform: Shape 5">
              <a:extLst>
                <a:ext uri="{FF2B5EF4-FFF2-40B4-BE49-F238E27FC236}">
                  <a16:creationId xmlns:a16="http://schemas.microsoft.com/office/drawing/2014/main" id="{D85DEA3A-6673-79AB-51FC-8250CF08751E}"/>
                </a:ext>
              </a:extLst>
            </p:cNvPr>
            <p:cNvSpPr>
              <a:spLocks noGrp="1" noRot="1" noMove="1" noResize="1" noEditPoints="1" noAdjustHandles="1" noChangeArrowheads="1" noChangeShapeType="1"/>
            </p:cNvSpPr>
            <p:nvPr/>
          </p:nvSpPr>
          <p:spPr>
            <a:xfrm>
              <a:off x="9055330" y="4841359"/>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rgbClr val="994493"/>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5C901178-9E57-DF8D-074A-343E3AC09B75}"/>
                </a:ext>
              </a:extLst>
            </p:cNvPr>
            <p:cNvSpPr>
              <a:spLocks noGrp="1" noRot="1" noMove="1" noResize="1" noEditPoints="1" noAdjustHandles="1" noChangeArrowheads="1" noChangeShapeType="1"/>
            </p:cNvSpPr>
            <p:nvPr/>
          </p:nvSpPr>
          <p:spPr>
            <a:xfrm flipV="1">
              <a:off x="8478167" y="4317836"/>
              <a:ext cx="575255" cy="491249"/>
            </a:xfrm>
            <a:custGeom>
              <a:avLst/>
              <a:gdLst>
                <a:gd name="connsiteX0" fmla="*/ 0 w 230038"/>
                <a:gd name="connsiteY0" fmla="*/ 786238 h 786237"/>
                <a:gd name="connsiteX1" fmla="*/ 230038 w 230038"/>
                <a:gd name="connsiteY1" fmla="*/ 0 h 786237"/>
              </a:gdLst>
              <a:ahLst/>
              <a:cxnLst>
                <a:cxn ang="0">
                  <a:pos x="connsiteX0" y="connsiteY0"/>
                </a:cxn>
                <a:cxn ang="0">
                  <a:pos x="connsiteX1" y="connsiteY1"/>
                </a:cxn>
              </a:cxnLst>
              <a:rect l="l" t="t" r="r" b="b"/>
              <a:pathLst>
                <a:path w="230038" h="786237">
                  <a:moveTo>
                    <a:pt x="0" y="786238"/>
                  </a:moveTo>
                  <a:lnTo>
                    <a:pt x="230038"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8021E134-2806-9332-FBDC-0E17F55711DE}"/>
                </a:ext>
              </a:extLst>
            </p:cNvPr>
            <p:cNvSpPr>
              <a:spLocks noGrp="1" noRot="1" noMove="1" noResize="1" noEditPoints="1" noAdjustHandles="1" noChangeArrowheads="1" noChangeShapeType="1"/>
            </p:cNvSpPr>
            <p:nvPr/>
          </p:nvSpPr>
          <p:spPr>
            <a:xfrm flipV="1">
              <a:off x="7707578" y="4298327"/>
              <a:ext cx="575763" cy="614732"/>
            </a:xfrm>
            <a:custGeom>
              <a:avLst/>
              <a:gdLst>
                <a:gd name="connsiteX0" fmla="*/ 230038 w 230038"/>
                <a:gd name="connsiteY0" fmla="*/ 786238 h 786237"/>
                <a:gd name="connsiteX1" fmla="*/ 0 w 230038"/>
                <a:gd name="connsiteY1" fmla="*/ 0 h 786237"/>
              </a:gdLst>
              <a:ahLst/>
              <a:cxnLst>
                <a:cxn ang="0">
                  <a:pos x="connsiteX0" y="connsiteY0"/>
                </a:cxn>
                <a:cxn ang="0">
                  <a:pos x="connsiteX1" y="connsiteY1"/>
                </a:cxn>
              </a:cxnLst>
              <a:rect l="l" t="t" r="r" b="b"/>
              <a:pathLst>
                <a:path w="230038" h="786237">
                  <a:moveTo>
                    <a:pt x="230038" y="786238"/>
                  </a:moveTo>
                  <a:lnTo>
                    <a:pt x="0" y="0"/>
                  </a:lnTo>
                </a:path>
              </a:pathLst>
            </a:custGeom>
            <a:ln w="16414" cap="flat">
              <a:solidFill>
                <a:srgbClr val="686868"/>
              </a:solidFill>
              <a:prstDash val="solid"/>
              <a:miter/>
              <a:tailEnd type="triangle"/>
            </a:ln>
          </p:spPr>
          <p:txBody>
            <a:bodyPr rtlCol="0" anchor="ctr"/>
            <a:lstStyle/>
            <a:p>
              <a:endParaRPr lang="en-GB">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5E10F77C-FDFE-3992-15EF-426D7C8DCF9F}"/>
                </a:ext>
              </a:extLst>
            </p:cNvPr>
            <p:cNvSpPr>
              <a:spLocks noGrp="1" noRot="1" noMove="1" noResize="1" noEditPoints="1" noAdjustHandles="1" noChangeArrowheads="1" noChangeShapeType="1"/>
            </p:cNvSpPr>
            <p:nvPr/>
          </p:nvSpPr>
          <p:spPr>
            <a:xfrm>
              <a:off x="7537171" y="4939194"/>
              <a:ext cx="175486" cy="175486"/>
            </a:xfrm>
            <a:custGeom>
              <a:avLst/>
              <a:gdLst>
                <a:gd name="connsiteX0" fmla="*/ 175486 w 175486"/>
                <a:gd name="connsiteY0" fmla="*/ 87743 h 175486"/>
                <a:gd name="connsiteX1" fmla="*/ 87743 w 175486"/>
                <a:gd name="connsiteY1" fmla="*/ 175486 h 175486"/>
                <a:gd name="connsiteX2" fmla="*/ 0 w 175486"/>
                <a:gd name="connsiteY2" fmla="*/ 87743 h 175486"/>
                <a:gd name="connsiteX3" fmla="*/ 87743 w 175486"/>
                <a:gd name="connsiteY3" fmla="*/ 0 h 175486"/>
                <a:gd name="connsiteX4" fmla="*/ 175486 w 175486"/>
                <a:gd name="connsiteY4" fmla="*/ 87743 h 17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86" h="175486">
                  <a:moveTo>
                    <a:pt x="175486" y="87743"/>
                  </a:moveTo>
                  <a:cubicBezTo>
                    <a:pt x="175486" y="136202"/>
                    <a:pt x="136202" y="175486"/>
                    <a:pt x="87743" y="175486"/>
                  </a:cubicBezTo>
                  <a:cubicBezTo>
                    <a:pt x="39284" y="175486"/>
                    <a:pt x="0" y="136202"/>
                    <a:pt x="0" y="87743"/>
                  </a:cubicBezTo>
                  <a:cubicBezTo>
                    <a:pt x="0" y="39284"/>
                    <a:pt x="39284" y="0"/>
                    <a:pt x="87743" y="0"/>
                  </a:cubicBezTo>
                  <a:cubicBezTo>
                    <a:pt x="136202" y="0"/>
                    <a:pt x="175486" y="39284"/>
                    <a:pt x="175486" y="87743"/>
                  </a:cubicBezTo>
                  <a:close/>
                </a:path>
              </a:pathLst>
            </a:custGeom>
            <a:noFill/>
            <a:ln w="32828" cap="flat">
              <a:solidFill>
                <a:schemeClr val="accent2"/>
              </a:solidFill>
              <a:prstDash val="solid"/>
              <a:miter/>
            </a:ln>
          </p:spPr>
          <p:txBody>
            <a:bodyPr rtlCol="0" anchor="ctr"/>
            <a:lstStyle/>
            <a:p>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459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9856F-A15F-DAC6-0D18-D2E22288F1E6}"/>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6DA64AEA-CD13-6EBA-9DEB-F9B118DD613E}"/>
              </a:ext>
            </a:extLst>
          </p:cNvPr>
          <p:cNvSpPr txBox="1"/>
          <p:nvPr/>
        </p:nvSpPr>
        <p:spPr>
          <a:xfrm>
            <a:off x="179706" y="355600"/>
            <a:ext cx="6918172" cy="461665"/>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Why use neutrons or muons to study materials?</a:t>
            </a:r>
          </a:p>
        </p:txBody>
      </p:sp>
      <p:sp>
        <p:nvSpPr>
          <p:cNvPr id="103" name="TextBox 102">
            <a:extLst>
              <a:ext uri="{FF2B5EF4-FFF2-40B4-BE49-F238E27FC236}">
                <a16:creationId xmlns:a16="http://schemas.microsoft.com/office/drawing/2014/main" id="{F1BF884D-64C9-EEA0-BEB1-277D773D15F0}"/>
              </a:ext>
            </a:extLst>
          </p:cNvPr>
          <p:cNvSpPr txBox="1"/>
          <p:nvPr/>
        </p:nvSpPr>
        <p:spPr>
          <a:xfrm>
            <a:off x="179706" y="726608"/>
            <a:ext cx="12012294"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Neutrons and muons have many unique properties that can be used for materials characterisation:</a:t>
            </a:r>
          </a:p>
        </p:txBody>
      </p:sp>
      <p:grpSp>
        <p:nvGrpSpPr>
          <p:cNvPr id="37" name="Group 36">
            <a:extLst>
              <a:ext uri="{FF2B5EF4-FFF2-40B4-BE49-F238E27FC236}">
                <a16:creationId xmlns:a16="http://schemas.microsoft.com/office/drawing/2014/main" id="{C1094D11-47BA-9DBB-4084-D46228FBAF6E}"/>
              </a:ext>
            </a:extLst>
          </p:cNvPr>
          <p:cNvGrpSpPr/>
          <p:nvPr/>
        </p:nvGrpSpPr>
        <p:grpSpPr>
          <a:xfrm>
            <a:off x="81899" y="2798325"/>
            <a:ext cx="3808658" cy="1381295"/>
            <a:chOff x="43799" y="2901866"/>
            <a:chExt cx="3808658" cy="1381295"/>
          </a:xfrm>
        </p:grpSpPr>
        <p:grpSp>
          <p:nvGrpSpPr>
            <p:cNvPr id="97" name="Group 96">
              <a:extLst>
                <a:ext uri="{FF2B5EF4-FFF2-40B4-BE49-F238E27FC236}">
                  <a16:creationId xmlns:a16="http://schemas.microsoft.com/office/drawing/2014/main" id="{FF350E25-CE24-A5D6-EB79-BF32EC7BADAD}"/>
                </a:ext>
              </a:extLst>
            </p:cNvPr>
            <p:cNvGrpSpPr/>
            <p:nvPr/>
          </p:nvGrpSpPr>
          <p:grpSpPr>
            <a:xfrm>
              <a:off x="43799" y="2901866"/>
              <a:ext cx="3195008" cy="778768"/>
              <a:chOff x="6160472" y="3050561"/>
              <a:chExt cx="3195008" cy="778768"/>
            </a:xfrm>
          </p:grpSpPr>
          <p:pic>
            <p:nvPicPr>
              <p:cNvPr id="85" name="Graphic 84">
                <a:extLst>
                  <a:ext uri="{FF2B5EF4-FFF2-40B4-BE49-F238E27FC236}">
                    <a16:creationId xmlns:a16="http://schemas.microsoft.com/office/drawing/2014/main" id="{79CAC0C0-D09C-CC16-E8EC-E9C3CD5759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0472" y="3050561"/>
                <a:ext cx="778768" cy="778768"/>
              </a:xfrm>
              <a:prstGeom prst="rect">
                <a:avLst/>
              </a:prstGeom>
            </p:spPr>
          </p:pic>
          <p:sp>
            <p:nvSpPr>
              <p:cNvPr id="90" name="TextBox 89">
                <a:extLst>
                  <a:ext uri="{FF2B5EF4-FFF2-40B4-BE49-F238E27FC236}">
                    <a16:creationId xmlns:a16="http://schemas.microsoft.com/office/drawing/2014/main" id="{BA3838F2-7F74-97B1-6EC0-E281B44D4E7C}"/>
                  </a:ext>
                </a:extLst>
              </p:cNvPr>
              <p:cNvSpPr txBox="1"/>
              <p:nvPr/>
            </p:nvSpPr>
            <p:spPr>
              <a:xfrm>
                <a:off x="6899310" y="3270668"/>
                <a:ext cx="2456170" cy="338554"/>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Penetration power</a:t>
                </a:r>
              </a:p>
            </p:txBody>
          </p:sp>
        </p:grpSp>
        <p:sp>
          <p:nvSpPr>
            <p:cNvPr id="11" name="TextBox 10">
              <a:extLst>
                <a:ext uri="{FF2B5EF4-FFF2-40B4-BE49-F238E27FC236}">
                  <a16:creationId xmlns:a16="http://schemas.microsoft.com/office/drawing/2014/main" id="{324EA6DB-04D4-1290-9A68-67969CC8EE06}"/>
                </a:ext>
              </a:extLst>
            </p:cNvPr>
            <p:cNvSpPr txBox="1"/>
            <p:nvPr/>
          </p:nvSpPr>
          <p:spPr>
            <a:xfrm>
              <a:off x="111534" y="3544497"/>
              <a:ext cx="3740923"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Neutrons and muons can penetrate samples, even when contained within complex sample environments.</a:t>
              </a:r>
            </a:p>
          </p:txBody>
        </p:sp>
      </p:grpSp>
      <p:grpSp>
        <p:nvGrpSpPr>
          <p:cNvPr id="34" name="Group 33">
            <a:extLst>
              <a:ext uri="{FF2B5EF4-FFF2-40B4-BE49-F238E27FC236}">
                <a16:creationId xmlns:a16="http://schemas.microsoft.com/office/drawing/2014/main" id="{AAEB55FA-0122-5732-2E30-218565399A8C}"/>
              </a:ext>
            </a:extLst>
          </p:cNvPr>
          <p:cNvGrpSpPr/>
          <p:nvPr/>
        </p:nvGrpSpPr>
        <p:grpSpPr>
          <a:xfrm>
            <a:off x="8105521" y="2798325"/>
            <a:ext cx="3361055" cy="1622246"/>
            <a:chOff x="4063230" y="1419127"/>
            <a:chExt cx="3361055" cy="1622246"/>
          </a:xfrm>
        </p:grpSpPr>
        <p:grpSp>
          <p:nvGrpSpPr>
            <p:cNvPr id="100" name="Group 99">
              <a:extLst>
                <a:ext uri="{FF2B5EF4-FFF2-40B4-BE49-F238E27FC236}">
                  <a16:creationId xmlns:a16="http://schemas.microsoft.com/office/drawing/2014/main" id="{EA79A6A3-C272-8B14-8D42-5CAFAE967C19}"/>
                </a:ext>
              </a:extLst>
            </p:cNvPr>
            <p:cNvGrpSpPr/>
            <p:nvPr/>
          </p:nvGrpSpPr>
          <p:grpSpPr>
            <a:xfrm>
              <a:off x="4063230" y="1419127"/>
              <a:ext cx="2321621" cy="777600"/>
              <a:chOff x="3219349" y="4156137"/>
              <a:chExt cx="2321621" cy="777600"/>
            </a:xfrm>
          </p:grpSpPr>
          <p:pic>
            <p:nvPicPr>
              <p:cNvPr id="95" name="Graphic 94">
                <a:extLst>
                  <a:ext uri="{FF2B5EF4-FFF2-40B4-BE49-F238E27FC236}">
                    <a16:creationId xmlns:a16="http://schemas.microsoft.com/office/drawing/2014/main" id="{3B824C0B-00F0-4F1E-3B5B-0A86C0CD8E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9349" y="4156137"/>
                <a:ext cx="777600" cy="777600"/>
              </a:xfrm>
              <a:prstGeom prst="rect">
                <a:avLst/>
              </a:prstGeom>
            </p:spPr>
          </p:pic>
          <p:sp>
            <p:nvSpPr>
              <p:cNvPr id="96" name="TextBox 95">
                <a:extLst>
                  <a:ext uri="{FF2B5EF4-FFF2-40B4-BE49-F238E27FC236}">
                    <a16:creationId xmlns:a16="http://schemas.microsoft.com/office/drawing/2014/main" id="{63BAB9C8-C793-99CD-DFF7-BA5CB5CC2F46}"/>
                  </a:ext>
                </a:extLst>
              </p:cNvPr>
              <p:cNvSpPr txBox="1"/>
              <p:nvPr/>
            </p:nvSpPr>
            <p:spPr>
              <a:xfrm>
                <a:off x="3926140" y="4375660"/>
                <a:ext cx="1614830"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Non-destructive</a:t>
                </a:r>
              </a:p>
            </p:txBody>
          </p:sp>
        </p:grpSp>
        <p:sp>
          <p:nvSpPr>
            <p:cNvPr id="13" name="TextBox 12">
              <a:extLst>
                <a:ext uri="{FF2B5EF4-FFF2-40B4-BE49-F238E27FC236}">
                  <a16:creationId xmlns:a16="http://schemas.microsoft.com/office/drawing/2014/main" id="{E4FF384D-F20D-CF02-DBDF-B0364FBF5031}"/>
                </a:ext>
              </a:extLst>
            </p:cNvPr>
            <p:cNvSpPr txBox="1"/>
            <p:nvPr/>
          </p:nvSpPr>
          <p:spPr>
            <a:xfrm>
              <a:off x="4114032" y="2087266"/>
              <a:ext cx="3310253" cy="95410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Both neutrons and muons are non-destructive, non-invasive probes suitable for characterising delicate and precious samples.</a:t>
              </a:r>
            </a:p>
          </p:txBody>
        </p:sp>
      </p:grpSp>
      <p:grpSp>
        <p:nvGrpSpPr>
          <p:cNvPr id="38" name="Group 37">
            <a:extLst>
              <a:ext uri="{FF2B5EF4-FFF2-40B4-BE49-F238E27FC236}">
                <a16:creationId xmlns:a16="http://schemas.microsoft.com/office/drawing/2014/main" id="{036E1A1E-0B07-5838-5EEE-8FFCC71B0D11}"/>
              </a:ext>
            </a:extLst>
          </p:cNvPr>
          <p:cNvGrpSpPr/>
          <p:nvPr/>
        </p:nvGrpSpPr>
        <p:grpSpPr>
          <a:xfrm>
            <a:off x="4084778" y="2798325"/>
            <a:ext cx="3889640" cy="1596738"/>
            <a:chOff x="4063230" y="2901866"/>
            <a:chExt cx="3889640" cy="1596738"/>
          </a:xfrm>
        </p:grpSpPr>
        <p:grpSp>
          <p:nvGrpSpPr>
            <p:cNvPr id="102" name="Group 101">
              <a:extLst>
                <a:ext uri="{FF2B5EF4-FFF2-40B4-BE49-F238E27FC236}">
                  <a16:creationId xmlns:a16="http://schemas.microsoft.com/office/drawing/2014/main" id="{4BCE1811-23DE-6D93-78D7-0B9A18AE629E}"/>
                </a:ext>
              </a:extLst>
            </p:cNvPr>
            <p:cNvGrpSpPr/>
            <p:nvPr/>
          </p:nvGrpSpPr>
          <p:grpSpPr>
            <a:xfrm>
              <a:off x="4063230" y="2901866"/>
              <a:ext cx="3858176" cy="778768"/>
              <a:chOff x="130740" y="5222002"/>
              <a:chExt cx="3858176" cy="778768"/>
            </a:xfrm>
          </p:grpSpPr>
          <p:pic>
            <p:nvPicPr>
              <p:cNvPr id="91" name="Graphic 90">
                <a:extLst>
                  <a:ext uri="{FF2B5EF4-FFF2-40B4-BE49-F238E27FC236}">
                    <a16:creationId xmlns:a16="http://schemas.microsoft.com/office/drawing/2014/main" id="{939C81E4-50E7-B887-C7B9-64A202078D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740" y="5222002"/>
                <a:ext cx="778768" cy="778768"/>
              </a:xfrm>
              <a:prstGeom prst="rect">
                <a:avLst/>
              </a:prstGeom>
            </p:spPr>
          </p:pic>
          <p:sp>
            <p:nvSpPr>
              <p:cNvPr id="92" name="TextBox 91">
                <a:extLst>
                  <a:ext uri="{FF2B5EF4-FFF2-40B4-BE49-F238E27FC236}">
                    <a16:creationId xmlns:a16="http://schemas.microsoft.com/office/drawing/2014/main" id="{F21F3E1E-3ABD-AEC9-1CC9-58B83CE6D854}"/>
                  </a:ext>
                </a:extLst>
              </p:cNvPr>
              <p:cNvSpPr txBox="1"/>
              <p:nvPr/>
            </p:nvSpPr>
            <p:spPr>
              <a:xfrm>
                <a:off x="838115" y="5429248"/>
                <a:ext cx="3150801"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Versatile sample environments</a:t>
                </a:r>
              </a:p>
            </p:txBody>
          </p:sp>
        </p:grpSp>
        <p:sp>
          <p:nvSpPr>
            <p:cNvPr id="20" name="TextBox 19">
              <a:extLst>
                <a:ext uri="{FF2B5EF4-FFF2-40B4-BE49-F238E27FC236}">
                  <a16:creationId xmlns:a16="http://schemas.microsoft.com/office/drawing/2014/main" id="{B93FD516-AB4A-D1BB-A03E-DC7540EFD7A0}"/>
                </a:ext>
              </a:extLst>
            </p:cNvPr>
            <p:cNvSpPr txBox="1"/>
            <p:nvPr/>
          </p:nvSpPr>
          <p:spPr>
            <a:xfrm>
              <a:off x="4114031" y="3544497"/>
              <a:ext cx="3838839" cy="95410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Sophisticated sample environments enable neutron and muon measurements under realistic operating conditions - including extreme temperatures and pressures.</a:t>
              </a:r>
            </a:p>
          </p:txBody>
        </p:sp>
      </p:grpSp>
      <p:grpSp>
        <p:nvGrpSpPr>
          <p:cNvPr id="33" name="Group 32">
            <a:extLst>
              <a:ext uri="{FF2B5EF4-FFF2-40B4-BE49-F238E27FC236}">
                <a16:creationId xmlns:a16="http://schemas.microsoft.com/office/drawing/2014/main" id="{DAA759EE-936B-C067-346E-8557890B12DB}"/>
              </a:ext>
            </a:extLst>
          </p:cNvPr>
          <p:cNvGrpSpPr/>
          <p:nvPr/>
        </p:nvGrpSpPr>
        <p:grpSpPr>
          <a:xfrm>
            <a:off x="81899" y="1210618"/>
            <a:ext cx="4007379" cy="1406803"/>
            <a:chOff x="43799" y="1419127"/>
            <a:chExt cx="4007379" cy="1406803"/>
          </a:xfrm>
        </p:grpSpPr>
        <p:grpSp>
          <p:nvGrpSpPr>
            <p:cNvPr id="99" name="Group 98">
              <a:extLst>
                <a:ext uri="{FF2B5EF4-FFF2-40B4-BE49-F238E27FC236}">
                  <a16:creationId xmlns:a16="http://schemas.microsoft.com/office/drawing/2014/main" id="{44505332-78BE-FF24-243E-91068EF0CE62}"/>
                </a:ext>
              </a:extLst>
            </p:cNvPr>
            <p:cNvGrpSpPr/>
            <p:nvPr/>
          </p:nvGrpSpPr>
          <p:grpSpPr>
            <a:xfrm>
              <a:off x="43799" y="1419127"/>
              <a:ext cx="2469585" cy="778768"/>
              <a:chOff x="130740" y="3060115"/>
              <a:chExt cx="2469585" cy="778768"/>
            </a:xfrm>
          </p:grpSpPr>
          <p:pic>
            <p:nvPicPr>
              <p:cNvPr id="87" name="Graphic 86">
                <a:extLst>
                  <a:ext uri="{FF2B5EF4-FFF2-40B4-BE49-F238E27FC236}">
                    <a16:creationId xmlns:a16="http://schemas.microsoft.com/office/drawing/2014/main" id="{35DF8773-0644-6D9A-5D51-A4F1595CBF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740" y="3060115"/>
                <a:ext cx="778768" cy="778768"/>
              </a:xfrm>
              <a:prstGeom prst="rect">
                <a:avLst/>
              </a:prstGeom>
            </p:spPr>
          </p:pic>
          <p:sp>
            <p:nvSpPr>
              <p:cNvPr id="89" name="TextBox 88">
                <a:extLst>
                  <a:ext uri="{FF2B5EF4-FFF2-40B4-BE49-F238E27FC236}">
                    <a16:creationId xmlns:a16="http://schemas.microsoft.com/office/drawing/2014/main" id="{D542DADD-4998-F996-C6BD-4485626DAC94}"/>
                  </a:ext>
                </a:extLst>
              </p:cNvPr>
              <p:cNvSpPr txBox="1"/>
              <p:nvPr/>
            </p:nvSpPr>
            <p:spPr>
              <a:xfrm>
                <a:off x="869578" y="3157081"/>
                <a:ext cx="1730747" cy="584775"/>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Sensitivity to light elements</a:t>
                </a:r>
              </a:p>
            </p:txBody>
          </p:sp>
        </p:grpSp>
        <p:sp>
          <p:nvSpPr>
            <p:cNvPr id="24" name="TextBox 23">
              <a:extLst>
                <a:ext uri="{FF2B5EF4-FFF2-40B4-BE49-F238E27FC236}">
                  <a16:creationId xmlns:a16="http://schemas.microsoft.com/office/drawing/2014/main" id="{FD64A0E9-2017-6CAD-78A7-27D9A06FB10F}"/>
                </a:ext>
              </a:extLst>
            </p:cNvPr>
            <p:cNvSpPr txBox="1"/>
            <p:nvPr/>
          </p:nvSpPr>
          <p:spPr>
            <a:xfrm>
              <a:off x="111534" y="2087266"/>
              <a:ext cx="3939644" cy="738664"/>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The neutron scattering power of nuclei varies randomly such that lighter atoms (e.g. H, Li) can be studied in the presence of heavier ones.</a:t>
              </a:r>
            </a:p>
          </p:txBody>
        </p:sp>
      </p:grpSp>
      <p:grpSp>
        <p:nvGrpSpPr>
          <p:cNvPr id="32" name="Group 31">
            <a:extLst>
              <a:ext uri="{FF2B5EF4-FFF2-40B4-BE49-F238E27FC236}">
                <a16:creationId xmlns:a16="http://schemas.microsoft.com/office/drawing/2014/main" id="{E12FF960-9D4C-657A-7916-F008E9704A56}"/>
              </a:ext>
            </a:extLst>
          </p:cNvPr>
          <p:cNvGrpSpPr/>
          <p:nvPr/>
        </p:nvGrpSpPr>
        <p:grpSpPr>
          <a:xfrm>
            <a:off x="81899" y="4252962"/>
            <a:ext cx="11709608" cy="1178600"/>
            <a:chOff x="4063230" y="4322917"/>
            <a:chExt cx="11709608" cy="1178600"/>
          </a:xfrm>
        </p:grpSpPr>
        <p:grpSp>
          <p:nvGrpSpPr>
            <p:cNvPr id="101" name="Group 100">
              <a:extLst>
                <a:ext uri="{FF2B5EF4-FFF2-40B4-BE49-F238E27FC236}">
                  <a16:creationId xmlns:a16="http://schemas.microsoft.com/office/drawing/2014/main" id="{1D77FDBC-407E-A647-7B45-4D5DCB530358}"/>
                </a:ext>
              </a:extLst>
            </p:cNvPr>
            <p:cNvGrpSpPr/>
            <p:nvPr/>
          </p:nvGrpSpPr>
          <p:grpSpPr>
            <a:xfrm>
              <a:off x="4063230" y="4322917"/>
              <a:ext cx="2554435" cy="777600"/>
              <a:chOff x="3219349" y="5222586"/>
              <a:chExt cx="2554435" cy="777600"/>
            </a:xfrm>
          </p:grpSpPr>
          <p:pic>
            <p:nvPicPr>
              <p:cNvPr id="93" name="Graphic 92">
                <a:extLst>
                  <a:ext uri="{FF2B5EF4-FFF2-40B4-BE49-F238E27FC236}">
                    <a16:creationId xmlns:a16="http://schemas.microsoft.com/office/drawing/2014/main" id="{F5A0352E-8717-6744-B7D8-3949F8FBCF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9349" y="5222586"/>
                <a:ext cx="777600" cy="777600"/>
              </a:xfrm>
              <a:prstGeom prst="rect">
                <a:avLst/>
              </a:prstGeom>
            </p:spPr>
          </p:pic>
          <p:sp>
            <p:nvSpPr>
              <p:cNvPr id="94" name="TextBox 93">
                <a:extLst>
                  <a:ext uri="{FF2B5EF4-FFF2-40B4-BE49-F238E27FC236}">
                    <a16:creationId xmlns:a16="http://schemas.microsoft.com/office/drawing/2014/main" id="{A58687D0-D2B0-BD74-C380-E6A98D543809}"/>
                  </a:ext>
                </a:extLst>
              </p:cNvPr>
              <p:cNvSpPr txBox="1"/>
              <p:nvPr/>
            </p:nvSpPr>
            <p:spPr>
              <a:xfrm>
                <a:off x="3926140" y="5442109"/>
                <a:ext cx="1847644" cy="338554"/>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Complementarity</a:t>
                </a:r>
              </a:p>
            </p:txBody>
          </p:sp>
        </p:grpSp>
        <p:sp>
          <p:nvSpPr>
            <p:cNvPr id="28" name="TextBox 27">
              <a:extLst>
                <a:ext uri="{FF2B5EF4-FFF2-40B4-BE49-F238E27FC236}">
                  <a16:creationId xmlns:a16="http://schemas.microsoft.com/office/drawing/2014/main" id="{BC014712-182D-82AE-5572-742A3719EC4C}"/>
                </a:ext>
              </a:extLst>
            </p:cNvPr>
            <p:cNvSpPr txBox="1"/>
            <p:nvPr/>
          </p:nvSpPr>
          <p:spPr>
            <a:xfrm>
              <a:off x="4114032" y="4978297"/>
              <a:ext cx="11658806" cy="523220"/>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Neutron and muon techniques are highly complementary to each other and to other methods, such as X-ray scattering, electron microscopy, magnetic resonance and computational methods.</a:t>
              </a:r>
            </a:p>
          </p:txBody>
        </p:sp>
      </p:grpSp>
      <p:grpSp>
        <p:nvGrpSpPr>
          <p:cNvPr id="31" name="Group 30">
            <a:extLst>
              <a:ext uri="{FF2B5EF4-FFF2-40B4-BE49-F238E27FC236}">
                <a16:creationId xmlns:a16="http://schemas.microsoft.com/office/drawing/2014/main" id="{4B0718CD-EF37-D64E-B8B8-901151E85E00}"/>
              </a:ext>
            </a:extLst>
          </p:cNvPr>
          <p:cNvGrpSpPr/>
          <p:nvPr/>
        </p:nvGrpSpPr>
        <p:grpSpPr>
          <a:xfrm>
            <a:off x="4084778" y="1210618"/>
            <a:ext cx="4007378" cy="1609487"/>
            <a:chOff x="43799" y="4322917"/>
            <a:chExt cx="4007378" cy="1609487"/>
          </a:xfrm>
        </p:grpSpPr>
        <p:grpSp>
          <p:nvGrpSpPr>
            <p:cNvPr id="98" name="Group 97">
              <a:extLst>
                <a:ext uri="{FF2B5EF4-FFF2-40B4-BE49-F238E27FC236}">
                  <a16:creationId xmlns:a16="http://schemas.microsoft.com/office/drawing/2014/main" id="{CD8BB5B0-4D55-34D0-0525-F8D42D2E80FD}"/>
                </a:ext>
              </a:extLst>
            </p:cNvPr>
            <p:cNvGrpSpPr/>
            <p:nvPr/>
          </p:nvGrpSpPr>
          <p:grpSpPr>
            <a:xfrm>
              <a:off x="43799" y="4322917"/>
              <a:ext cx="3013100" cy="778768"/>
              <a:chOff x="3218765" y="3050561"/>
              <a:chExt cx="3013100" cy="778768"/>
            </a:xfrm>
          </p:grpSpPr>
          <p:pic>
            <p:nvPicPr>
              <p:cNvPr id="86" name="Graphic 85">
                <a:extLst>
                  <a:ext uri="{FF2B5EF4-FFF2-40B4-BE49-F238E27FC236}">
                    <a16:creationId xmlns:a16="http://schemas.microsoft.com/office/drawing/2014/main" id="{6C0A71A2-0130-BA56-EDCD-9273CD25C8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8765" y="3050561"/>
                <a:ext cx="778768" cy="778768"/>
              </a:xfrm>
              <a:prstGeom prst="rect">
                <a:avLst/>
              </a:prstGeom>
            </p:spPr>
          </p:pic>
          <p:sp>
            <p:nvSpPr>
              <p:cNvPr id="88" name="TextBox 87">
                <a:extLst>
                  <a:ext uri="{FF2B5EF4-FFF2-40B4-BE49-F238E27FC236}">
                    <a16:creationId xmlns:a16="http://schemas.microsoft.com/office/drawing/2014/main" id="{76F1A8C1-308B-030D-CCF5-4297D2C61703}"/>
                  </a:ext>
                </a:extLst>
              </p:cNvPr>
              <p:cNvSpPr txBox="1"/>
              <p:nvPr/>
            </p:nvSpPr>
            <p:spPr>
              <a:xfrm>
                <a:off x="3926140" y="3270668"/>
                <a:ext cx="2305725"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Isotopic contrast</a:t>
                </a:r>
              </a:p>
            </p:txBody>
          </p:sp>
        </p:grpSp>
        <p:sp>
          <p:nvSpPr>
            <p:cNvPr id="30" name="TextBox 29">
              <a:extLst>
                <a:ext uri="{FF2B5EF4-FFF2-40B4-BE49-F238E27FC236}">
                  <a16:creationId xmlns:a16="http://schemas.microsoft.com/office/drawing/2014/main" id="{CECECB8D-025C-18B8-A368-0611686F8C87}"/>
                </a:ext>
              </a:extLst>
            </p:cNvPr>
            <p:cNvSpPr txBox="1"/>
            <p:nvPr/>
          </p:nvSpPr>
          <p:spPr>
            <a:xfrm>
              <a:off x="111534" y="4978297"/>
              <a:ext cx="3939643" cy="954107"/>
            </a:xfrm>
            <a:prstGeom prst="rect">
              <a:avLst/>
            </a:prstGeom>
            <a:noFill/>
          </p:spPr>
          <p:txBody>
            <a:bodyPr wrap="square">
              <a:spAutoFit/>
            </a:bodyPr>
            <a:lstStyle/>
            <a:p>
              <a:r>
                <a:rPr lang="en-GB" sz="1400" b="0" i="0" u="none" strike="noStrike" baseline="0" dirty="0">
                  <a:latin typeface="Arial" panose="020B0604020202020204" pitchFamily="34" charset="0"/>
                  <a:cs typeface="Arial" panose="020B0604020202020204" pitchFamily="34" charset="0"/>
                </a:rPr>
                <a:t>Neutrons and muons are sensitive to different isotopes of the same element, so isotopic substitution can be used to highlight specific structural features.</a:t>
              </a:r>
            </a:p>
          </p:txBody>
        </p:sp>
      </p:grpSp>
      <p:sp>
        <p:nvSpPr>
          <p:cNvPr id="3" name="TextBox 2">
            <a:extLst>
              <a:ext uri="{FF2B5EF4-FFF2-40B4-BE49-F238E27FC236}">
                <a16:creationId xmlns:a16="http://schemas.microsoft.com/office/drawing/2014/main" id="{8774F92C-2162-86F4-95BA-D221AF55BA45}"/>
              </a:ext>
            </a:extLst>
          </p:cNvPr>
          <p:cNvSpPr txBox="1"/>
          <p:nvPr/>
        </p:nvSpPr>
        <p:spPr>
          <a:xfrm>
            <a:off x="8181924" y="1860894"/>
            <a:ext cx="3759305"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Both neutrons and muons produce a ‘fingerprint’ that reflects the elemental composition of the material.</a:t>
            </a:r>
          </a:p>
        </p:txBody>
      </p:sp>
      <p:sp>
        <p:nvSpPr>
          <p:cNvPr id="4" name="TextBox 3">
            <a:extLst>
              <a:ext uri="{FF2B5EF4-FFF2-40B4-BE49-F238E27FC236}">
                <a16:creationId xmlns:a16="http://schemas.microsoft.com/office/drawing/2014/main" id="{B868DABC-F585-7C12-1941-67ECC0669815}"/>
              </a:ext>
            </a:extLst>
          </p:cNvPr>
          <p:cNvSpPr txBox="1"/>
          <p:nvPr/>
        </p:nvSpPr>
        <p:spPr>
          <a:xfrm>
            <a:off x="8799531" y="1439942"/>
            <a:ext cx="2089522" cy="338554"/>
          </a:xfrm>
          <a:prstGeom prst="rect">
            <a:avLst/>
          </a:prstGeom>
          <a:noFill/>
        </p:spPr>
        <p:txBody>
          <a:bodyPr wrap="square" rtlCol="0">
            <a:spAutoFit/>
          </a:bodyPr>
          <a:lstStyle/>
          <a:p>
            <a:r>
              <a:rPr lang="en-GB" sz="1600" dirty="0">
                <a:solidFill>
                  <a:schemeClr val="tx2"/>
                </a:solidFill>
                <a:latin typeface="Arial" panose="020B0604020202020204" pitchFamily="34" charset="0"/>
                <a:cs typeface="Arial" panose="020B0604020202020204" pitchFamily="34" charset="0"/>
              </a:rPr>
              <a:t>Elemental analysis</a:t>
            </a:r>
          </a:p>
        </p:txBody>
      </p:sp>
      <p:pic>
        <p:nvPicPr>
          <p:cNvPr id="7" name="Picture 6" descr="A blue and white computer keyboard&#10;&#10;Description automatically generated">
            <a:extLst>
              <a:ext uri="{FF2B5EF4-FFF2-40B4-BE49-F238E27FC236}">
                <a16:creationId xmlns:a16="http://schemas.microsoft.com/office/drawing/2014/main" id="{191FE869-0C59-CC24-CB1F-071BB0EA5DA3}"/>
              </a:ext>
            </a:extLst>
          </p:cNvPr>
          <p:cNvPicPr>
            <a:picLocks noChangeAspect="1"/>
          </p:cNvPicPr>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59595" y="1326096"/>
            <a:ext cx="520818" cy="520818"/>
          </a:xfrm>
          <a:prstGeom prst="rect">
            <a:avLst/>
          </a:prstGeom>
        </p:spPr>
      </p:pic>
    </p:spTree>
    <p:extLst>
      <p:ext uri="{BB962C8B-B14F-4D97-AF65-F5344CB8AC3E}">
        <p14:creationId xmlns:p14="http://schemas.microsoft.com/office/powerpoint/2010/main" val="35623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D84517-EBD2-FD49-DE00-0CBF08716F91}"/>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areas of research are explored at ISIS?</a:t>
            </a:r>
          </a:p>
        </p:txBody>
      </p:sp>
      <p:grpSp>
        <p:nvGrpSpPr>
          <p:cNvPr id="27" name="Group 26">
            <a:extLst>
              <a:ext uri="{FF2B5EF4-FFF2-40B4-BE49-F238E27FC236}">
                <a16:creationId xmlns:a16="http://schemas.microsoft.com/office/drawing/2014/main" id="{4EBAAD42-1CC8-7B88-DDAA-AE7062B84DB6}"/>
              </a:ext>
            </a:extLst>
          </p:cNvPr>
          <p:cNvGrpSpPr>
            <a:grpSpLocks noGrp="1" noUngrp="1" noRot="1" noMove="1" noResize="1"/>
          </p:cNvGrpSpPr>
          <p:nvPr/>
        </p:nvGrpSpPr>
        <p:grpSpPr>
          <a:xfrm>
            <a:off x="175438" y="1670167"/>
            <a:ext cx="11961545" cy="4436116"/>
            <a:chOff x="175438" y="1712699"/>
            <a:chExt cx="11961545" cy="4436116"/>
          </a:xfrm>
        </p:grpSpPr>
        <p:pic>
          <p:nvPicPr>
            <p:cNvPr id="55" name="Graphic 54">
              <a:extLst>
                <a:ext uri="{FF2B5EF4-FFF2-40B4-BE49-F238E27FC236}">
                  <a16:creationId xmlns:a16="http://schemas.microsoft.com/office/drawing/2014/main" id="{78B26824-98EC-A220-AA63-49F17EAB8C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8535" y="3252517"/>
              <a:ext cx="791631" cy="791631"/>
            </a:xfrm>
            <a:prstGeom prst="rect">
              <a:avLst/>
            </a:prstGeom>
          </p:spPr>
        </p:pic>
        <p:sp>
          <p:nvSpPr>
            <p:cNvPr id="94" name="TextBox 93">
              <a:extLst>
                <a:ext uri="{FF2B5EF4-FFF2-40B4-BE49-F238E27FC236}">
                  <a16:creationId xmlns:a16="http://schemas.microsoft.com/office/drawing/2014/main" id="{B1B9DA21-7F7B-9514-7B81-5D1A1A81B589}"/>
                </a:ext>
              </a:extLst>
            </p:cNvPr>
            <p:cNvSpPr txBox="1">
              <a:spLocks noGrp="1" noRot="1" noMove="1" noResize="1" noEditPoints="1" noAdjustHandles="1" noChangeArrowheads="1" noChangeShapeType="1"/>
            </p:cNvSpPr>
            <p:nvPr/>
          </p:nvSpPr>
          <p:spPr>
            <a:xfrm>
              <a:off x="7686424"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Natural history</a:t>
              </a:r>
            </a:p>
          </p:txBody>
        </p:sp>
        <p:pic>
          <p:nvPicPr>
            <p:cNvPr id="33" name="Graphic 32">
              <a:extLst>
                <a:ext uri="{FF2B5EF4-FFF2-40B4-BE49-F238E27FC236}">
                  <a16:creationId xmlns:a16="http://schemas.microsoft.com/office/drawing/2014/main" id="{5D3E207A-1F31-6413-462C-3DAE1750E13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2397" y="3252517"/>
              <a:ext cx="791631" cy="791631"/>
            </a:xfrm>
            <a:prstGeom prst="rect">
              <a:avLst/>
            </a:prstGeom>
          </p:spPr>
        </p:pic>
        <p:sp>
          <p:nvSpPr>
            <p:cNvPr id="96" name="TextBox 95">
              <a:extLst>
                <a:ext uri="{FF2B5EF4-FFF2-40B4-BE49-F238E27FC236}">
                  <a16:creationId xmlns:a16="http://schemas.microsoft.com/office/drawing/2014/main" id="{078BA04C-CE6D-CCA2-3C19-B9DCE8BD18E7}"/>
                </a:ext>
              </a:extLst>
            </p:cNvPr>
            <p:cNvSpPr txBox="1">
              <a:spLocks noGrp="1" noRot="1" noMove="1" noResize="1" noEditPoints="1" noAdjustHandles="1" noChangeArrowheads="1" noChangeShapeType="1"/>
            </p:cNvSpPr>
            <p:nvPr/>
          </p:nvSpPr>
          <p:spPr>
            <a:xfrm>
              <a:off x="6184225"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Magnetic materials</a:t>
              </a:r>
            </a:p>
          </p:txBody>
        </p:sp>
        <p:pic>
          <p:nvPicPr>
            <p:cNvPr id="41" name="Graphic 40">
              <a:extLst>
                <a:ext uri="{FF2B5EF4-FFF2-40B4-BE49-F238E27FC236}">
                  <a16:creationId xmlns:a16="http://schemas.microsoft.com/office/drawing/2014/main" id="{F831004D-3074-BD27-9EE3-C93E94AA0C6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28538" y="4879547"/>
              <a:ext cx="791631" cy="791631"/>
            </a:xfrm>
            <a:prstGeom prst="rect">
              <a:avLst/>
            </a:prstGeom>
          </p:spPr>
        </p:pic>
        <p:sp>
          <p:nvSpPr>
            <p:cNvPr id="83" name="TextBox 82">
              <a:extLst>
                <a:ext uri="{FF2B5EF4-FFF2-40B4-BE49-F238E27FC236}">
                  <a16:creationId xmlns:a16="http://schemas.microsoft.com/office/drawing/2014/main" id="{AD7A27C9-2F1A-9866-EB0A-8FF355396F88}"/>
                </a:ext>
              </a:extLst>
            </p:cNvPr>
            <p:cNvSpPr txBox="1">
              <a:spLocks noGrp="1" noRot="1" noMove="1" noResize="1" noEditPoints="1" noAdjustHandles="1" noChangeArrowheads="1" noChangeShapeType="1"/>
            </p:cNvSpPr>
            <p:nvPr/>
          </p:nvSpPr>
          <p:spPr>
            <a:xfrm>
              <a:off x="6177518" y="5689299"/>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Space science</a:t>
              </a:r>
            </a:p>
          </p:txBody>
        </p:sp>
        <p:pic>
          <p:nvPicPr>
            <p:cNvPr id="69" name="Graphic 68">
              <a:extLst>
                <a:ext uri="{FF2B5EF4-FFF2-40B4-BE49-F238E27FC236}">
                  <a16:creationId xmlns:a16="http://schemas.microsoft.com/office/drawing/2014/main" id="{A446F032-775A-52F9-22FF-2C99149DAF16}"/>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0334" y="3250869"/>
              <a:ext cx="791632" cy="791632"/>
            </a:xfrm>
            <a:prstGeom prst="rect">
              <a:avLst/>
            </a:prstGeom>
          </p:spPr>
        </p:pic>
        <p:sp>
          <p:nvSpPr>
            <p:cNvPr id="84" name="TextBox 83">
              <a:extLst>
                <a:ext uri="{FF2B5EF4-FFF2-40B4-BE49-F238E27FC236}">
                  <a16:creationId xmlns:a16="http://schemas.microsoft.com/office/drawing/2014/main" id="{53E5BC00-E56A-DC3F-3B7D-54A789BE1B7F}"/>
                </a:ext>
              </a:extLst>
            </p:cNvPr>
            <p:cNvSpPr txBox="1">
              <a:spLocks noGrp="1" noRot="1" noMove="1" noResize="1" noEditPoints="1" noAdjustHandles="1" noChangeArrowheads="1" noChangeShapeType="1"/>
            </p:cNvSpPr>
            <p:nvPr/>
          </p:nvSpPr>
          <p:spPr>
            <a:xfrm>
              <a:off x="9132590" y="4076161"/>
              <a:ext cx="1261562" cy="289685"/>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Plant science</a:t>
              </a:r>
            </a:p>
          </p:txBody>
        </p:sp>
        <p:pic>
          <p:nvPicPr>
            <p:cNvPr id="63" name="Graphic 62">
              <a:extLst>
                <a:ext uri="{FF2B5EF4-FFF2-40B4-BE49-F238E27FC236}">
                  <a16:creationId xmlns:a16="http://schemas.microsoft.com/office/drawing/2014/main" id="{C7B7275E-3AAF-EDBD-193D-8586734FE784}"/>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45461" y="3250869"/>
              <a:ext cx="791632" cy="791632"/>
            </a:xfrm>
            <a:prstGeom prst="rect">
              <a:avLst/>
            </a:prstGeom>
          </p:spPr>
        </p:pic>
        <p:sp>
          <p:nvSpPr>
            <p:cNvPr id="85" name="TextBox 84">
              <a:extLst>
                <a:ext uri="{FF2B5EF4-FFF2-40B4-BE49-F238E27FC236}">
                  <a16:creationId xmlns:a16="http://schemas.microsoft.com/office/drawing/2014/main" id="{3F708A3D-42CE-61F2-A044-3A4CB5110AE2}"/>
                </a:ext>
              </a:extLst>
            </p:cNvPr>
            <p:cNvSpPr txBox="1">
              <a:spLocks noGrp="1" noRot="1" noMove="1" noResize="1" noEditPoints="1" noAdjustHandles="1" noChangeArrowheads="1" noChangeShapeType="1"/>
            </p:cNvSpPr>
            <p:nvPr/>
          </p:nvSpPr>
          <p:spPr>
            <a:xfrm>
              <a:off x="10540500" y="4076161"/>
              <a:ext cx="1596483" cy="27284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Semiconductors</a:t>
              </a:r>
            </a:p>
          </p:txBody>
        </p:sp>
        <p:pic>
          <p:nvPicPr>
            <p:cNvPr id="43" name="Graphic 42">
              <a:extLst>
                <a:ext uri="{FF2B5EF4-FFF2-40B4-BE49-F238E27FC236}">
                  <a16:creationId xmlns:a16="http://schemas.microsoft.com/office/drawing/2014/main" id="{0E1A68AC-02EF-19AA-BCBB-3674AFAFA1C3}"/>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33412" y="4854451"/>
              <a:ext cx="791631" cy="791631"/>
            </a:xfrm>
            <a:prstGeom prst="rect">
              <a:avLst/>
            </a:prstGeom>
          </p:spPr>
        </p:pic>
        <p:sp>
          <p:nvSpPr>
            <p:cNvPr id="86" name="TextBox 85">
              <a:extLst>
                <a:ext uri="{FF2B5EF4-FFF2-40B4-BE49-F238E27FC236}">
                  <a16:creationId xmlns:a16="http://schemas.microsoft.com/office/drawing/2014/main" id="{83B4548A-5D5A-BAE4-FABC-E825B1DAA6E2}"/>
                </a:ext>
              </a:extLst>
            </p:cNvPr>
            <p:cNvSpPr txBox="1">
              <a:spLocks noGrp="1" noRot="1" noMove="1" noResize="1" noEditPoints="1" noAdjustHandles="1" noChangeArrowheads="1" noChangeShapeType="1"/>
            </p:cNvSpPr>
            <p:nvPr/>
          </p:nvSpPr>
          <p:spPr>
            <a:xfrm>
              <a:off x="4682028" y="5689299"/>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Soil science</a:t>
              </a:r>
            </a:p>
          </p:txBody>
        </p:sp>
        <p:pic>
          <p:nvPicPr>
            <p:cNvPr id="57" name="Graphic 56">
              <a:extLst>
                <a:ext uri="{FF2B5EF4-FFF2-40B4-BE49-F238E27FC236}">
                  <a16:creationId xmlns:a16="http://schemas.microsoft.com/office/drawing/2014/main" id="{7D035419-66A2-6D56-C768-B97719F0FD51}"/>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13920" y="4879547"/>
              <a:ext cx="791631" cy="791631"/>
            </a:xfrm>
            <a:prstGeom prst="rect">
              <a:avLst/>
            </a:prstGeom>
          </p:spPr>
        </p:pic>
        <p:sp>
          <p:nvSpPr>
            <p:cNvPr id="97" name="TextBox 96">
              <a:extLst>
                <a:ext uri="{FF2B5EF4-FFF2-40B4-BE49-F238E27FC236}">
                  <a16:creationId xmlns:a16="http://schemas.microsoft.com/office/drawing/2014/main" id="{70E0B6B6-84A8-8F99-91EE-94E20982649B}"/>
                </a:ext>
              </a:extLst>
            </p:cNvPr>
            <p:cNvSpPr txBox="1">
              <a:spLocks noGrp="1" noRot="1" noMove="1" noResize="1" noEditPoints="1" noAdjustHandles="1" noChangeArrowheads="1" noChangeShapeType="1"/>
            </p:cNvSpPr>
            <p:nvPr/>
          </p:nvSpPr>
          <p:spPr>
            <a:xfrm>
              <a:off x="10663988" y="5689299"/>
              <a:ext cx="1095852" cy="459516"/>
            </a:xfrm>
            <a:prstGeom prst="rect">
              <a:avLst/>
            </a:prstGeom>
            <a:noFill/>
          </p:spPr>
          <p:txBody>
            <a:bodyPr wrap="square" rtlCol="0">
              <a:noAutofit/>
            </a:bodyPr>
            <a:lstStyle/>
            <a:p>
              <a:pPr algn="ctr"/>
              <a:r>
                <a:rPr lang="en-GB" sz="1400" dirty="0">
                  <a:solidFill>
                    <a:schemeClr val="accent1"/>
                  </a:solidFill>
                  <a:latin typeface="Arial" panose="020B0604020202020204" pitchFamily="34" charset="0"/>
                  <a:cs typeface="Arial" panose="020B0604020202020204" pitchFamily="34" charset="0"/>
                </a:rPr>
                <a:t>Water science</a:t>
              </a:r>
            </a:p>
          </p:txBody>
        </p:sp>
        <p:pic>
          <p:nvPicPr>
            <p:cNvPr id="53" name="Graphic 52">
              <a:extLst>
                <a:ext uri="{FF2B5EF4-FFF2-40B4-BE49-F238E27FC236}">
                  <a16:creationId xmlns:a16="http://schemas.microsoft.com/office/drawing/2014/main" id="{882C6D39-3339-EC45-8AA3-448F11BD3BB8}"/>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23666" y="4879547"/>
              <a:ext cx="791631" cy="791631"/>
            </a:xfrm>
            <a:prstGeom prst="rect">
              <a:avLst/>
            </a:prstGeom>
          </p:spPr>
        </p:pic>
        <p:sp>
          <p:nvSpPr>
            <p:cNvPr id="98" name="TextBox 97">
              <a:extLst>
                <a:ext uri="{FF2B5EF4-FFF2-40B4-BE49-F238E27FC236}">
                  <a16:creationId xmlns:a16="http://schemas.microsoft.com/office/drawing/2014/main" id="{4B8CCD82-91CB-3914-0BFE-BD7AA0A02599}"/>
                </a:ext>
              </a:extLst>
            </p:cNvPr>
            <p:cNvSpPr txBox="1">
              <a:spLocks noGrp="1" noRot="1" noMove="1" noResize="1" noEditPoints="1" noAdjustHandles="1" noChangeArrowheads="1" noChangeShapeType="1"/>
            </p:cNvSpPr>
            <p:nvPr/>
          </p:nvSpPr>
          <p:spPr>
            <a:xfrm>
              <a:off x="7673008" y="5689299"/>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Surfactant science</a:t>
              </a:r>
            </a:p>
          </p:txBody>
        </p:sp>
        <p:pic>
          <p:nvPicPr>
            <p:cNvPr id="31" name="Graphic 30">
              <a:extLst>
                <a:ext uri="{FF2B5EF4-FFF2-40B4-BE49-F238E27FC236}">
                  <a16:creationId xmlns:a16="http://schemas.microsoft.com/office/drawing/2014/main" id="{14323BD8-463C-553B-73A2-DFA25E138174}"/>
                </a:ext>
              </a:extLst>
            </p:cNvPr>
            <p:cNvPicPr>
              <a:picLocks noGrp="1" noRot="1" noChangeAspect="1" noMove="1" noResize="1" noEditPoints="1" noAdjustHandles="1" noChangeArrowheads="1" noChangeShapeType="1" noCrop="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8792" y="4854450"/>
              <a:ext cx="791631" cy="791631"/>
            </a:xfrm>
            <a:prstGeom prst="rect">
              <a:avLst/>
            </a:prstGeom>
          </p:spPr>
        </p:pic>
        <p:sp>
          <p:nvSpPr>
            <p:cNvPr id="99" name="TextBox 98">
              <a:extLst>
                <a:ext uri="{FF2B5EF4-FFF2-40B4-BE49-F238E27FC236}">
                  <a16:creationId xmlns:a16="http://schemas.microsoft.com/office/drawing/2014/main" id="{B3FB5F9A-0CF1-8C6A-DC77-3580DE589820}"/>
                </a:ext>
              </a:extLst>
            </p:cNvPr>
            <p:cNvSpPr txBox="1">
              <a:spLocks noGrp="1" noRot="1" noMove="1" noResize="1" noEditPoints="1" noAdjustHandles="1" noChangeArrowheads="1" noChangeShapeType="1"/>
            </p:cNvSpPr>
            <p:nvPr/>
          </p:nvSpPr>
          <p:spPr>
            <a:xfrm>
              <a:off x="8888124" y="5689299"/>
              <a:ext cx="1622300" cy="28968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Superconductors</a:t>
              </a:r>
            </a:p>
          </p:txBody>
        </p:sp>
        <p:sp>
          <p:nvSpPr>
            <p:cNvPr id="95" name="TextBox 94">
              <a:extLst>
                <a:ext uri="{FF2B5EF4-FFF2-40B4-BE49-F238E27FC236}">
                  <a16:creationId xmlns:a16="http://schemas.microsoft.com/office/drawing/2014/main" id="{4F543D4D-10F3-9AD5-93E3-49751BF7ABEA}"/>
                </a:ext>
              </a:extLst>
            </p:cNvPr>
            <p:cNvSpPr txBox="1">
              <a:spLocks noGrp="1" noRot="1" noMove="1" noResize="1" noEditPoints="1" noAdjustHandles="1" noChangeArrowheads="1" noChangeShapeType="1"/>
            </p:cNvSpPr>
            <p:nvPr/>
          </p:nvSpPr>
          <p:spPr>
            <a:xfrm>
              <a:off x="4682028" y="4076161"/>
              <a:ext cx="1095852" cy="459516"/>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Heritage science</a:t>
              </a:r>
            </a:p>
          </p:txBody>
        </p:sp>
        <p:pic>
          <p:nvPicPr>
            <p:cNvPr id="268" name="Graphic 267">
              <a:extLst>
                <a:ext uri="{FF2B5EF4-FFF2-40B4-BE49-F238E27FC236}">
                  <a16:creationId xmlns:a16="http://schemas.microsoft.com/office/drawing/2014/main" id="{C4BD4219-27A0-A920-AA19-FFC3D62069AB}"/>
                </a:ext>
              </a:extLst>
            </p:cNvPr>
            <p:cNvPicPr>
              <a:picLocks noGrp="1" noRot="1" noChangeAspect="1" noMove="1" noResize="1" noEditPoints="1" noAdjustHandles="1" noChangeArrowheads="1" noChangeShapeType="1" noCrop="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47472" y="3253727"/>
              <a:ext cx="790420" cy="790420"/>
            </a:xfrm>
            <a:prstGeom prst="rect">
              <a:avLst/>
            </a:prstGeom>
          </p:spPr>
        </p:pic>
        <p:grpSp>
          <p:nvGrpSpPr>
            <p:cNvPr id="2" name="Group 1">
              <a:extLst>
                <a:ext uri="{FF2B5EF4-FFF2-40B4-BE49-F238E27FC236}">
                  <a16:creationId xmlns:a16="http://schemas.microsoft.com/office/drawing/2014/main" id="{26C5303E-D88E-43E3-1562-D6C909F2E4D3}"/>
                </a:ext>
              </a:extLst>
            </p:cNvPr>
            <p:cNvGrpSpPr>
              <a:grpSpLocks noGrp="1" noUngrp="1" noRot="1" noMove="1" noResize="1"/>
            </p:cNvGrpSpPr>
            <p:nvPr/>
          </p:nvGrpSpPr>
          <p:grpSpPr>
            <a:xfrm>
              <a:off x="218729" y="1784111"/>
              <a:ext cx="1195929" cy="1174141"/>
              <a:chOff x="387767" y="1026630"/>
              <a:chExt cx="1361725" cy="1336916"/>
            </a:xfrm>
          </p:grpSpPr>
          <p:sp>
            <p:nvSpPr>
              <p:cNvPr id="76" name="TextBox 75">
                <a:extLst>
                  <a:ext uri="{FF2B5EF4-FFF2-40B4-BE49-F238E27FC236}">
                    <a16:creationId xmlns:a16="http://schemas.microsoft.com/office/drawing/2014/main" id="{E9BE7DFE-AD4E-842E-70D6-78C7DB08BFAE}"/>
                  </a:ext>
                </a:extLst>
              </p:cNvPr>
              <p:cNvSpPr txBox="1">
                <a:spLocks noGrp="1" noRot="1" noMove="1" noResize="1" noEditPoints="1" noAdjustHandles="1" noChangeArrowheads="1" noChangeShapeType="1"/>
              </p:cNvSpPr>
              <p:nvPr/>
            </p:nvSpPr>
            <p:spPr>
              <a:xfrm>
                <a:off x="387767" y="1921638"/>
                <a:ext cx="1361725" cy="441908"/>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Automotive</a:t>
                </a:r>
              </a:p>
            </p:txBody>
          </p:sp>
          <p:pic>
            <p:nvPicPr>
              <p:cNvPr id="270" name="Graphic 269">
                <a:extLst>
                  <a:ext uri="{FF2B5EF4-FFF2-40B4-BE49-F238E27FC236}">
                    <a16:creationId xmlns:a16="http://schemas.microsoft.com/office/drawing/2014/main" id="{1B97708E-00C8-7C83-6F5A-CFA4CD5A6D5F}"/>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7095" y="1026630"/>
                <a:ext cx="900000" cy="900000"/>
              </a:xfrm>
              <a:prstGeom prst="rect">
                <a:avLst/>
              </a:prstGeom>
            </p:spPr>
          </p:pic>
        </p:grpSp>
        <p:grpSp>
          <p:nvGrpSpPr>
            <p:cNvPr id="3" name="Group 2">
              <a:extLst>
                <a:ext uri="{FF2B5EF4-FFF2-40B4-BE49-F238E27FC236}">
                  <a16:creationId xmlns:a16="http://schemas.microsoft.com/office/drawing/2014/main" id="{77956659-CD8E-0CF5-F1DC-9445CE44ECD7}"/>
                </a:ext>
              </a:extLst>
            </p:cNvPr>
            <p:cNvGrpSpPr>
              <a:grpSpLocks noGrp="1" noUngrp="1" noRot="1" noMove="1" noResize="1"/>
            </p:cNvGrpSpPr>
            <p:nvPr/>
          </p:nvGrpSpPr>
          <p:grpSpPr>
            <a:xfrm>
              <a:off x="1669170" y="1784111"/>
              <a:ext cx="1243975" cy="1245553"/>
              <a:chOff x="2039289" y="1026630"/>
              <a:chExt cx="1416431" cy="1418228"/>
            </a:xfrm>
          </p:grpSpPr>
          <p:sp>
            <p:nvSpPr>
              <p:cNvPr id="77" name="TextBox 76">
                <a:extLst>
                  <a:ext uri="{FF2B5EF4-FFF2-40B4-BE49-F238E27FC236}">
                    <a16:creationId xmlns:a16="http://schemas.microsoft.com/office/drawing/2014/main" id="{AE15EB85-13DE-4A6B-D13A-FCA515C6CF98}"/>
                  </a:ext>
                </a:extLst>
              </p:cNvPr>
              <p:cNvSpPr txBox="1">
                <a:spLocks noGrp="1" noRot="1" noMove="1" noResize="1" noEditPoints="1" noAdjustHandles="1" noChangeArrowheads="1" noChangeShapeType="1"/>
              </p:cNvSpPr>
              <p:nvPr/>
            </p:nvSpPr>
            <p:spPr>
              <a:xfrm>
                <a:off x="2039289" y="1921638"/>
                <a:ext cx="1416431"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Atmospheric science</a:t>
                </a:r>
              </a:p>
            </p:txBody>
          </p:sp>
          <p:pic>
            <p:nvPicPr>
              <p:cNvPr id="272" name="Graphic 271">
                <a:extLst>
                  <a:ext uri="{FF2B5EF4-FFF2-40B4-BE49-F238E27FC236}">
                    <a16:creationId xmlns:a16="http://schemas.microsoft.com/office/drawing/2014/main" id="{82D52AC8-2B62-0BF8-1656-BEB401F6E3D0}"/>
                  </a:ext>
                </a:extLst>
              </p:cNvPr>
              <p:cNvPicPr>
                <a:picLocks noGrp="1" noRot="1" noChangeAspect="1" noMove="1" noResize="1" noEditPoints="1" noAdjustHandles="1" noChangeArrowheads="1" noChangeShapeType="1" noCrop="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289612" y="1026630"/>
                <a:ext cx="900000" cy="900000"/>
              </a:xfrm>
              <a:prstGeom prst="rect">
                <a:avLst/>
              </a:prstGeom>
            </p:spPr>
          </p:pic>
        </p:grpSp>
        <p:grpSp>
          <p:nvGrpSpPr>
            <p:cNvPr id="4" name="Group 3">
              <a:extLst>
                <a:ext uri="{FF2B5EF4-FFF2-40B4-BE49-F238E27FC236}">
                  <a16:creationId xmlns:a16="http://schemas.microsoft.com/office/drawing/2014/main" id="{82445849-883D-4D40-F99E-92A737F9E38B}"/>
                </a:ext>
              </a:extLst>
            </p:cNvPr>
            <p:cNvGrpSpPr>
              <a:grpSpLocks noGrp="1" noUngrp="1" noRot="1" noMove="1" noResize="1"/>
            </p:cNvGrpSpPr>
            <p:nvPr/>
          </p:nvGrpSpPr>
          <p:grpSpPr>
            <a:xfrm>
              <a:off x="6200368" y="1712699"/>
              <a:ext cx="1095852" cy="1316965"/>
              <a:chOff x="3818011" y="1026630"/>
              <a:chExt cx="1247775" cy="1499540"/>
            </a:xfrm>
          </p:grpSpPr>
          <p:sp>
            <p:nvSpPr>
              <p:cNvPr id="78" name="TextBox 77">
                <a:extLst>
                  <a:ext uri="{FF2B5EF4-FFF2-40B4-BE49-F238E27FC236}">
                    <a16:creationId xmlns:a16="http://schemas.microsoft.com/office/drawing/2014/main" id="{B7B1FA45-803D-FF4F-448D-EB2E1006B870}"/>
                  </a:ext>
                </a:extLst>
              </p:cNvPr>
              <p:cNvSpPr txBox="1">
                <a:spLocks noGrp="1" noRot="1" noMove="1" noResize="1" noEditPoints="1" noAdjustHandles="1" noChangeArrowheads="1" noChangeShapeType="1"/>
              </p:cNvSpPr>
              <p:nvPr/>
            </p:nvSpPr>
            <p:spPr>
              <a:xfrm>
                <a:off x="3818011" y="2002950"/>
                <a:ext cx="1247775"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Discovery science</a:t>
                </a:r>
              </a:p>
            </p:txBody>
          </p:sp>
          <p:pic>
            <p:nvPicPr>
              <p:cNvPr id="274" name="Graphic 273">
                <a:extLst>
                  <a:ext uri="{FF2B5EF4-FFF2-40B4-BE49-F238E27FC236}">
                    <a16:creationId xmlns:a16="http://schemas.microsoft.com/office/drawing/2014/main" id="{E35A4ACE-8DD6-9670-0CF1-22CA4FDA4E7D}"/>
                  </a:ext>
                </a:extLst>
              </p:cNvPr>
              <p:cNvPicPr>
                <a:picLocks noGrp="1" noRot="1" noChangeAspect="1" noMove="1" noResize="1" noEditPoints="1" noAdjustHandles="1" noChangeArrowheads="1" noChangeShapeType="1" noCrop="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992129" y="1026630"/>
                <a:ext cx="900000" cy="900000"/>
              </a:xfrm>
              <a:prstGeom prst="rect">
                <a:avLst/>
              </a:prstGeom>
            </p:spPr>
          </p:pic>
        </p:grpSp>
        <p:grpSp>
          <p:nvGrpSpPr>
            <p:cNvPr id="5" name="Group 4">
              <a:extLst>
                <a:ext uri="{FF2B5EF4-FFF2-40B4-BE49-F238E27FC236}">
                  <a16:creationId xmlns:a16="http://schemas.microsoft.com/office/drawing/2014/main" id="{0EB65AC8-22F0-D7B0-FF5D-D5997E6B2900}"/>
                </a:ext>
              </a:extLst>
            </p:cNvPr>
            <p:cNvGrpSpPr>
              <a:grpSpLocks noGrp="1" noUngrp="1" noRot="1" noMove="1" noResize="1"/>
            </p:cNvGrpSpPr>
            <p:nvPr/>
          </p:nvGrpSpPr>
          <p:grpSpPr>
            <a:xfrm>
              <a:off x="3204085" y="1784111"/>
              <a:ext cx="1095852" cy="1056341"/>
              <a:chOff x="5494973" y="1026630"/>
              <a:chExt cx="1247775" cy="1202785"/>
            </a:xfrm>
          </p:grpSpPr>
          <p:sp>
            <p:nvSpPr>
              <p:cNvPr id="72" name="TextBox 71">
                <a:extLst>
                  <a:ext uri="{FF2B5EF4-FFF2-40B4-BE49-F238E27FC236}">
                    <a16:creationId xmlns:a16="http://schemas.microsoft.com/office/drawing/2014/main" id="{F7B92E11-8398-2977-CC9E-005F4F96C74D}"/>
                  </a:ext>
                </a:extLst>
              </p:cNvPr>
              <p:cNvSpPr txBox="1">
                <a:spLocks noGrp="1" noRot="1" noMove="1" noResize="1" noEditPoints="1" noAdjustHandles="1" noChangeArrowheads="1" noChangeShapeType="1"/>
              </p:cNvSpPr>
              <p:nvPr/>
            </p:nvSpPr>
            <p:spPr>
              <a:xfrm>
                <a:off x="5494973" y="1921638"/>
                <a:ext cx="1247775" cy="307777"/>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Catalysis</a:t>
                </a:r>
              </a:p>
            </p:txBody>
          </p:sp>
          <p:pic>
            <p:nvPicPr>
              <p:cNvPr id="276" name="Graphic 275">
                <a:extLst>
                  <a:ext uri="{FF2B5EF4-FFF2-40B4-BE49-F238E27FC236}">
                    <a16:creationId xmlns:a16="http://schemas.microsoft.com/office/drawing/2014/main" id="{5ED257C1-275C-9BC6-C1E7-3D675BB5697C}"/>
                  </a:ext>
                </a:extLst>
              </p:cNvPr>
              <p:cNvPicPr>
                <a:picLocks noGrp="1" noRot="1" noChangeAspect="1" noMove="1" noResize="1" noEditPoints="1" noAdjustHandles="1" noChangeArrowheads="1" noChangeShapeType="1" noCrop="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694646" y="1026630"/>
                <a:ext cx="900000" cy="900000"/>
              </a:xfrm>
              <a:prstGeom prst="rect">
                <a:avLst/>
              </a:prstGeom>
            </p:spPr>
          </p:pic>
        </p:grpSp>
        <p:grpSp>
          <p:nvGrpSpPr>
            <p:cNvPr id="6" name="Group 5">
              <a:extLst>
                <a:ext uri="{FF2B5EF4-FFF2-40B4-BE49-F238E27FC236}">
                  <a16:creationId xmlns:a16="http://schemas.microsoft.com/office/drawing/2014/main" id="{5813F0AB-73B1-E539-5834-3009E5BC1DF6}"/>
                </a:ext>
              </a:extLst>
            </p:cNvPr>
            <p:cNvGrpSpPr>
              <a:grpSpLocks noGrp="1" noUngrp="1" noRot="1" noMove="1" noResize="1"/>
            </p:cNvGrpSpPr>
            <p:nvPr/>
          </p:nvGrpSpPr>
          <p:grpSpPr>
            <a:xfrm>
              <a:off x="4617004" y="1784111"/>
              <a:ext cx="1282628" cy="1040803"/>
              <a:chOff x="7146495" y="1026630"/>
              <a:chExt cx="1460444" cy="1185093"/>
            </a:xfrm>
          </p:grpSpPr>
          <p:sp>
            <p:nvSpPr>
              <p:cNvPr id="92" name="TextBox 91">
                <a:extLst>
                  <a:ext uri="{FF2B5EF4-FFF2-40B4-BE49-F238E27FC236}">
                    <a16:creationId xmlns:a16="http://schemas.microsoft.com/office/drawing/2014/main" id="{B12B541D-B6A0-2AFE-B577-FF42C0D01BF1}"/>
                  </a:ext>
                </a:extLst>
              </p:cNvPr>
              <p:cNvSpPr txBox="1">
                <a:spLocks noGrp="1" noRot="1" noMove="1" noResize="1" noEditPoints="1" noAdjustHandles="1" noChangeArrowheads="1" noChangeShapeType="1"/>
              </p:cNvSpPr>
              <p:nvPr/>
            </p:nvSpPr>
            <p:spPr>
              <a:xfrm>
                <a:off x="7146495" y="1921638"/>
                <a:ext cx="1460444" cy="290085"/>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Data storage</a:t>
                </a:r>
              </a:p>
            </p:txBody>
          </p:sp>
          <p:pic>
            <p:nvPicPr>
              <p:cNvPr id="278" name="Graphic 277">
                <a:extLst>
                  <a:ext uri="{FF2B5EF4-FFF2-40B4-BE49-F238E27FC236}">
                    <a16:creationId xmlns:a16="http://schemas.microsoft.com/office/drawing/2014/main" id="{CFAC0E8F-3D5F-B3BA-1E91-5707B77BF8DB}"/>
                  </a:ext>
                </a:extLst>
              </p:cNvPr>
              <p:cNvPicPr>
                <a:picLocks noGrp="1" noRot="1" noChangeAspect="1" noMove="1" noResize="1" noEditPoints="1" noAdjustHandles="1" noChangeArrowheads="1" noChangeShapeType="1" noCrop="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397163" y="1026630"/>
                <a:ext cx="900000" cy="900000"/>
              </a:xfrm>
              <a:prstGeom prst="rect">
                <a:avLst/>
              </a:prstGeom>
            </p:spPr>
          </p:pic>
        </p:grpSp>
        <p:grpSp>
          <p:nvGrpSpPr>
            <p:cNvPr id="8" name="Group 7">
              <a:extLst>
                <a:ext uri="{FF2B5EF4-FFF2-40B4-BE49-F238E27FC236}">
                  <a16:creationId xmlns:a16="http://schemas.microsoft.com/office/drawing/2014/main" id="{182917B9-5593-19D6-FD08-DA718C42795F}"/>
                </a:ext>
              </a:extLst>
            </p:cNvPr>
            <p:cNvGrpSpPr>
              <a:grpSpLocks noGrp="1" noUngrp="1" noRot="1" noMove="1" noResize="1"/>
            </p:cNvGrpSpPr>
            <p:nvPr/>
          </p:nvGrpSpPr>
          <p:grpSpPr>
            <a:xfrm>
              <a:off x="7630472" y="1784111"/>
              <a:ext cx="1215602" cy="1056341"/>
              <a:chOff x="8827028" y="1026630"/>
              <a:chExt cx="1384125" cy="1202785"/>
            </a:xfrm>
          </p:grpSpPr>
          <p:sp>
            <p:nvSpPr>
              <p:cNvPr id="93" name="TextBox 92">
                <a:extLst>
                  <a:ext uri="{FF2B5EF4-FFF2-40B4-BE49-F238E27FC236}">
                    <a16:creationId xmlns:a16="http://schemas.microsoft.com/office/drawing/2014/main" id="{7F196955-CE34-89C8-719F-FB422C1826B9}"/>
                  </a:ext>
                </a:extLst>
              </p:cNvPr>
              <p:cNvSpPr txBox="1">
                <a:spLocks noGrp="1" noRot="1" noMove="1" noResize="1" noEditPoints="1" noAdjustHandles="1" noChangeArrowheads="1" noChangeShapeType="1"/>
              </p:cNvSpPr>
              <p:nvPr/>
            </p:nvSpPr>
            <p:spPr>
              <a:xfrm>
                <a:off x="8827028" y="1921638"/>
                <a:ext cx="1384125" cy="307777"/>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Electronics</a:t>
                </a:r>
              </a:p>
            </p:txBody>
          </p:sp>
          <p:pic>
            <p:nvPicPr>
              <p:cNvPr id="280" name="Graphic 279">
                <a:extLst>
                  <a:ext uri="{FF2B5EF4-FFF2-40B4-BE49-F238E27FC236}">
                    <a16:creationId xmlns:a16="http://schemas.microsoft.com/office/drawing/2014/main" id="{4E2F5341-AAE9-16A5-4233-A72833A73414}"/>
                  </a:ext>
                </a:extLst>
              </p:cNvPr>
              <p:cNvPicPr>
                <a:picLocks noGrp="1" noRot="1" noChangeAspect="1" noMove="1" noResize="1" noEditPoints="1" noAdjustHandles="1" noChangeArrowheads="1" noChangeShapeType="1" noCrop="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099680" y="1026630"/>
                <a:ext cx="900000" cy="900000"/>
              </a:xfrm>
              <a:prstGeom prst="rect">
                <a:avLst/>
              </a:prstGeom>
            </p:spPr>
          </p:pic>
        </p:grpSp>
        <p:grpSp>
          <p:nvGrpSpPr>
            <p:cNvPr id="9" name="Group 8">
              <a:extLst>
                <a:ext uri="{FF2B5EF4-FFF2-40B4-BE49-F238E27FC236}">
                  <a16:creationId xmlns:a16="http://schemas.microsoft.com/office/drawing/2014/main" id="{C9FB63C4-57C3-1D79-74BF-A539E445D197}"/>
                </a:ext>
              </a:extLst>
            </p:cNvPr>
            <p:cNvGrpSpPr>
              <a:grpSpLocks noGrp="1" noUngrp="1" noRot="1" noMove="1" noResize="1"/>
            </p:cNvGrpSpPr>
            <p:nvPr/>
          </p:nvGrpSpPr>
          <p:grpSpPr>
            <a:xfrm>
              <a:off x="9234054" y="1784111"/>
              <a:ext cx="1073633" cy="1245553"/>
              <a:chOff x="10652920" y="1026630"/>
              <a:chExt cx="1222474" cy="1418228"/>
            </a:xfrm>
          </p:grpSpPr>
          <p:sp>
            <p:nvSpPr>
              <p:cNvPr id="91" name="TextBox 90">
                <a:extLst>
                  <a:ext uri="{FF2B5EF4-FFF2-40B4-BE49-F238E27FC236}">
                    <a16:creationId xmlns:a16="http://schemas.microsoft.com/office/drawing/2014/main" id="{38F7F1F9-3A81-58AB-7152-9B0D42DF4963}"/>
                  </a:ext>
                </a:extLst>
              </p:cNvPr>
              <p:cNvSpPr txBox="1">
                <a:spLocks noGrp="1" noRot="1" noMove="1" noResize="1" noEditPoints="1" noAdjustHandles="1" noChangeArrowheads="1" noChangeShapeType="1"/>
              </p:cNvSpPr>
              <p:nvPr/>
            </p:nvSpPr>
            <p:spPr>
              <a:xfrm>
                <a:off x="10652920" y="1921638"/>
                <a:ext cx="1222474"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Energy storage</a:t>
                </a:r>
              </a:p>
            </p:txBody>
          </p:sp>
          <p:pic>
            <p:nvPicPr>
              <p:cNvPr id="282" name="Graphic 281">
                <a:extLst>
                  <a:ext uri="{FF2B5EF4-FFF2-40B4-BE49-F238E27FC236}">
                    <a16:creationId xmlns:a16="http://schemas.microsoft.com/office/drawing/2014/main" id="{BE824B6A-74F8-389F-0B03-39ACC66A4F6E}"/>
                  </a:ext>
                </a:extLst>
              </p:cNvPr>
              <p:cNvPicPr>
                <a:picLocks noGrp="1" noRot="1" noChangeAspect="1" noMove="1" noResize="1" noEditPoints="1" noAdjustHandles="1" noChangeArrowheads="1" noChangeShapeType="1" noCrop="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802196" y="1026630"/>
                <a:ext cx="900000" cy="900000"/>
              </a:xfrm>
              <a:prstGeom prst="rect">
                <a:avLst/>
              </a:prstGeom>
            </p:spPr>
          </p:pic>
        </p:grpSp>
        <p:grpSp>
          <p:nvGrpSpPr>
            <p:cNvPr id="10" name="Group 9">
              <a:extLst>
                <a:ext uri="{FF2B5EF4-FFF2-40B4-BE49-F238E27FC236}">
                  <a16:creationId xmlns:a16="http://schemas.microsoft.com/office/drawing/2014/main" id="{329D23D4-444C-03B8-111D-689C16DDC929}"/>
                </a:ext>
              </a:extLst>
            </p:cNvPr>
            <p:cNvGrpSpPr>
              <a:grpSpLocks noGrp="1" noUngrp="1" noRot="1" noMove="1" noResize="1"/>
            </p:cNvGrpSpPr>
            <p:nvPr/>
          </p:nvGrpSpPr>
          <p:grpSpPr>
            <a:xfrm>
              <a:off x="10540500" y="1784111"/>
              <a:ext cx="1243975" cy="1262142"/>
              <a:chOff x="364906" y="2715132"/>
              <a:chExt cx="1416432" cy="1437118"/>
            </a:xfrm>
          </p:grpSpPr>
          <p:sp>
            <p:nvSpPr>
              <p:cNvPr id="80" name="TextBox 79">
                <a:extLst>
                  <a:ext uri="{FF2B5EF4-FFF2-40B4-BE49-F238E27FC236}">
                    <a16:creationId xmlns:a16="http://schemas.microsoft.com/office/drawing/2014/main" id="{B946B4A9-BE91-7600-F022-259851BB4294}"/>
                  </a:ext>
                </a:extLst>
              </p:cNvPr>
              <p:cNvSpPr txBox="1">
                <a:spLocks noGrp="1" noRot="1" noMove="1" noResize="1" noEditPoints="1" noAdjustHandles="1" noChangeArrowheads="1" noChangeShapeType="1"/>
              </p:cNvSpPr>
              <p:nvPr/>
            </p:nvSpPr>
            <p:spPr>
              <a:xfrm>
                <a:off x="364906" y="3629030"/>
                <a:ext cx="1416432" cy="523220"/>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Engineering materials</a:t>
                </a:r>
              </a:p>
            </p:txBody>
          </p:sp>
          <p:pic>
            <p:nvPicPr>
              <p:cNvPr id="284" name="Graphic 283">
                <a:extLst>
                  <a:ext uri="{FF2B5EF4-FFF2-40B4-BE49-F238E27FC236}">
                    <a16:creationId xmlns:a16="http://schemas.microsoft.com/office/drawing/2014/main" id="{247AAA0F-41CE-0242-998B-77B58BD063FA}"/>
                  </a:ext>
                </a:extLst>
              </p:cNvPr>
              <p:cNvPicPr>
                <a:picLocks noGrp="1" noRot="1" noChangeAspect="1" noMove="1" noResize="1" noEditPoints="1" noAdjustHandles="1" noChangeArrowheads="1" noChangeShapeType="1" noCrop="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7095" y="2715132"/>
                <a:ext cx="900000" cy="900000"/>
              </a:xfrm>
              <a:prstGeom prst="rect">
                <a:avLst/>
              </a:prstGeom>
            </p:spPr>
          </p:pic>
        </p:grpSp>
        <p:sp>
          <p:nvSpPr>
            <p:cNvPr id="81" name="TextBox 80">
              <a:extLst>
                <a:ext uri="{FF2B5EF4-FFF2-40B4-BE49-F238E27FC236}">
                  <a16:creationId xmlns:a16="http://schemas.microsoft.com/office/drawing/2014/main" id="{82C5EE3D-A678-4774-4746-468A73ACAB06}"/>
                </a:ext>
              </a:extLst>
            </p:cNvPr>
            <p:cNvSpPr txBox="1">
              <a:spLocks noGrp="1" noRot="1" noMove="1" noResize="1" noEditPoints="1" noAdjustHandles="1" noChangeArrowheads="1" noChangeShapeType="1"/>
            </p:cNvSpPr>
            <p:nvPr/>
          </p:nvSpPr>
          <p:spPr>
            <a:xfrm>
              <a:off x="175438"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Food science</a:t>
              </a:r>
            </a:p>
          </p:txBody>
        </p:sp>
        <p:pic>
          <p:nvPicPr>
            <p:cNvPr id="286" name="Graphic 285">
              <a:extLst>
                <a:ext uri="{FF2B5EF4-FFF2-40B4-BE49-F238E27FC236}">
                  <a16:creationId xmlns:a16="http://schemas.microsoft.com/office/drawing/2014/main" id="{ACE4188A-B7C6-21B7-F3DD-000D6D4CCB08}"/>
                </a:ext>
              </a:extLst>
            </p:cNvPr>
            <p:cNvPicPr>
              <a:picLocks noGrp="1" noRot="1" noChangeAspect="1" noMove="1" noResize="1" noEditPoints="1" noAdjustHandles="1" noChangeArrowheads="1" noChangeShapeType="1" noCrop="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62697" y="3253727"/>
              <a:ext cx="790420" cy="790421"/>
            </a:xfrm>
            <a:prstGeom prst="rect">
              <a:avLst/>
            </a:prstGeom>
          </p:spPr>
        </p:pic>
        <p:sp>
          <p:nvSpPr>
            <p:cNvPr id="82" name="TextBox 81">
              <a:extLst>
                <a:ext uri="{FF2B5EF4-FFF2-40B4-BE49-F238E27FC236}">
                  <a16:creationId xmlns:a16="http://schemas.microsoft.com/office/drawing/2014/main" id="{0BDC673E-9B4C-1816-7E2B-DFBB77A62C61}"/>
                </a:ext>
              </a:extLst>
            </p:cNvPr>
            <p:cNvSpPr txBox="1">
              <a:spLocks noGrp="1" noRot="1" noMove="1" noResize="1" noEditPoints="1" noAdjustHandles="1" noChangeArrowheads="1" noChangeShapeType="1"/>
            </p:cNvSpPr>
            <p:nvPr/>
          </p:nvSpPr>
          <p:spPr>
            <a:xfrm>
              <a:off x="1677635"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Clean energy</a:t>
              </a:r>
            </a:p>
          </p:txBody>
        </p:sp>
        <p:pic>
          <p:nvPicPr>
            <p:cNvPr id="288" name="Graphic 287">
              <a:extLst>
                <a:ext uri="{FF2B5EF4-FFF2-40B4-BE49-F238E27FC236}">
                  <a16:creationId xmlns:a16="http://schemas.microsoft.com/office/drawing/2014/main" id="{72F81589-C04C-2CAA-DE3D-7EFCAFEA546B}"/>
                </a:ext>
              </a:extLst>
            </p:cNvPr>
            <p:cNvPicPr>
              <a:picLocks noGrp="1" noRot="1" noChangeAspect="1" noMove="1" noResize="1" noEditPoints="1" noAdjustHandles="1" noChangeArrowheads="1" noChangeShapeType="1" noCrop="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857623" y="3253727"/>
              <a:ext cx="790420" cy="790421"/>
            </a:xfrm>
            <a:prstGeom prst="rect">
              <a:avLst/>
            </a:prstGeom>
          </p:spPr>
        </p:pic>
        <p:sp>
          <p:nvSpPr>
            <p:cNvPr id="79" name="TextBox 78">
              <a:extLst>
                <a:ext uri="{FF2B5EF4-FFF2-40B4-BE49-F238E27FC236}">
                  <a16:creationId xmlns:a16="http://schemas.microsoft.com/office/drawing/2014/main" id="{B4330433-DE1C-52A0-D85D-0119D78B8409}"/>
                </a:ext>
              </a:extLst>
            </p:cNvPr>
            <p:cNvSpPr txBox="1">
              <a:spLocks noGrp="1" noRot="1" noMove="1" noResize="1" noEditPoints="1" noAdjustHandles="1" noChangeArrowheads="1" noChangeShapeType="1"/>
            </p:cNvSpPr>
            <p:nvPr/>
          </p:nvSpPr>
          <p:spPr>
            <a:xfrm>
              <a:off x="3179832" y="4076161"/>
              <a:ext cx="1095852" cy="270304"/>
            </a:xfrm>
            <a:prstGeom prst="rect">
              <a:avLst/>
            </a:prstGeom>
            <a:noFill/>
          </p:spPr>
          <p:txBody>
            <a:bodyPr wrap="square" rtlCol="0">
              <a:noAutofit/>
            </a:bodyPr>
            <a:lstStyle/>
            <a:p>
              <a:pPr algn="ctr"/>
              <a:r>
                <a:rPr lang="en-GB" sz="1400">
                  <a:solidFill>
                    <a:schemeClr val="accent1"/>
                  </a:solidFill>
                  <a:latin typeface="Arial" panose="020B0604020202020204" pitchFamily="34" charset="0"/>
                  <a:cs typeface="Arial" panose="020B0604020202020204" pitchFamily="34" charset="0"/>
                </a:rPr>
                <a:t>Healthcare</a:t>
              </a:r>
            </a:p>
          </p:txBody>
        </p:sp>
        <p:pic>
          <p:nvPicPr>
            <p:cNvPr id="290" name="Graphic 289">
              <a:extLst>
                <a:ext uri="{FF2B5EF4-FFF2-40B4-BE49-F238E27FC236}">
                  <a16:creationId xmlns:a16="http://schemas.microsoft.com/office/drawing/2014/main" id="{2B3875C3-D20A-2A94-5FDB-FC239318A1B5}"/>
                </a:ext>
              </a:extLst>
            </p:cNvPr>
            <p:cNvPicPr>
              <a:picLocks noGrp="1" noRot="1" noChangeAspect="1" noMove="1" noResize="1" noEditPoints="1" noAdjustHandles="1" noChangeArrowheads="1" noChangeShapeType="1" noCrop="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352547" y="3253727"/>
              <a:ext cx="790420" cy="790421"/>
            </a:xfrm>
            <a:prstGeom prst="rect">
              <a:avLst/>
            </a:prstGeom>
          </p:spPr>
        </p:pic>
      </p:grpSp>
      <p:sp>
        <p:nvSpPr>
          <p:cNvPr id="21" name="TextBox 20">
            <a:extLst>
              <a:ext uri="{FF2B5EF4-FFF2-40B4-BE49-F238E27FC236}">
                <a16:creationId xmlns:a16="http://schemas.microsoft.com/office/drawing/2014/main" id="{138F3261-4659-35E5-AAC4-464CFC71B8F4}"/>
              </a:ext>
            </a:extLst>
          </p:cNvPr>
          <p:cNvSpPr txBox="1"/>
          <p:nvPr/>
        </p:nvSpPr>
        <p:spPr>
          <a:xfrm>
            <a:off x="175438" y="737253"/>
            <a:ext cx="11699956"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ISIS supports a broad science programme spanning the physical and life sciences, and encompassing fundamental blue-sky research through to transformative, real-world applications.</a:t>
            </a:r>
          </a:p>
        </p:txBody>
      </p:sp>
    </p:spTree>
    <p:extLst>
      <p:ext uri="{BB962C8B-B14F-4D97-AF65-F5344CB8AC3E}">
        <p14:creationId xmlns:p14="http://schemas.microsoft.com/office/powerpoint/2010/main" val="340830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0109AB-A7A8-B6C3-6BE0-2F6C8A56ADA2}"/>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ISIS Science Highlights</a:t>
            </a:r>
          </a:p>
        </p:txBody>
      </p:sp>
      <p:sp>
        <p:nvSpPr>
          <p:cNvPr id="6" name="TextBox 5">
            <a:extLst>
              <a:ext uri="{FF2B5EF4-FFF2-40B4-BE49-F238E27FC236}">
                <a16:creationId xmlns:a16="http://schemas.microsoft.com/office/drawing/2014/main" id="{71C72DBA-DE78-4A71-7616-2ABA04AF2175}"/>
              </a:ext>
            </a:extLst>
          </p:cNvPr>
          <p:cNvSpPr txBox="1"/>
          <p:nvPr/>
        </p:nvSpPr>
        <p:spPr>
          <a:xfrm>
            <a:off x="179706" y="837424"/>
            <a:ext cx="8790558" cy="369332"/>
          </a:xfrm>
          <a:prstGeom prst="rect">
            <a:avLst/>
          </a:prstGeom>
          <a:noFill/>
        </p:spPr>
        <p:txBody>
          <a:bodyPr wrap="square">
            <a:spAutoFit/>
          </a:bodyPr>
          <a:lstStyle/>
          <a:p>
            <a:r>
              <a:rPr lang="en-GB" dirty="0">
                <a:solidFill>
                  <a:srgbClr val="000000"/>
                </a:solidFill>
                <a:latin typeface="Arial" panose="020B0604020202020204" pitchFamily="34" charset="0"/>
                <a:cs typeface="Arial" panose="020B0604020202020204" pitchFamily="34" charset="0"/>
              </a:rPr>
              <a:t>[Insert slides from</a:t>
            </a:r>
            <a:r>
              <a:rPr lang="en-GB" b="0" i="0" u="none" strike="noStrike" dirty="0">
                <a:solidFill>
                  <a:srgbClr val="000000"/>
                </a:solidFill>
                <a:effectLst/>
                <a:latin typeface="Arial" panose="020B0604020202020204" pitchFamily="34" charset="0"/>
                <a:cs typeface="Arial" panose="020B0604020202020204" pitchFamily="34" charset="0"/>
              </a:rPr>
              <a:t> the latest deck of highlights found on the </a:t>
            </a:r>
            <a:r>
              <a:rPr lang="en-GB" b="0" i="0" u="none" strike="noStrike" dirty="0">
                <a:solidFill>
                  <a:srgbClr val="000000"/>
                </a:solidFill>
                <a:effectLst/>
                <a:latin typeface="Arial" panose="020B0604020202020204" pitchFamily="34" charset="0"/>
                <a:cs typeface="Arial" panose="020B0604020202020204" pitchFamily="34" charset="0"/>
                <a:hlinkClick r:id="rId2"/>
              </a:rPr>
              <a:t>ISIS website</a:t>
            </a:r>
            <a:r>
              <a:rPr lang="en-GB" b="0" i="0" u="none" strike="noStrike" dirty="0">
                <a:solidFill>
                  <a:srgbClr val="000000"/>
                </a:solidFill>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358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5"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02933"/>
            <a:ext cx="11498593"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The ISIS Neutron and Muon Source is a world-leading research facility for physical and life sciences based at the STFC Rutherford Appleton Laboratory in Oxfordshire.</a:t>
            </a: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662675"/>
            <a:ext cx="11498593" cy="1754326"/>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The suite of instruments at ISIS enables scientists to study the properties of materials at the atomic and molecular level. </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By harnessing the power of neutron and muon techniques, researchers can explore a vast range of scientific fields, from physics and chemistry to biology and engineering, helping to push the boundaries of knowledge and drive innovation.</a:t>
            </a:r>
            <a:endParaRPr lang="en-GB" dirty="0">
              <a:solidFill>
                <a:schemeClr val="tx2"/>
              </a:solidFill>
            </a:endParaRPr>
          </a:p>
        </p:txBody>
      </p:sp>
      <p:grpSp>
        <p:nvGrpSpPr>
          <p:cNvPr id="44" name="Group 43">
            <a:extLst>
              <a:ext uri="{FF2B5EF4-FFF2-40B4-BE49-F238E27FC236}">
                <a16:creationId xmlns:a16="http://schemas.microsoft.com/office/drawing/2014/main" id="{02D68D1B-C378-5433-1CCD-C6347E48872A}"/>
              </a:ext>
            </a:extLst>
          </p:cNvPr>
          <p:cNvGrpSpPr/>
          <p:nvPr/>
        </p:nvGrpSpPr>
        <p:grpSpPr>
          <a:xfrm>
            <a:off x="179705" y="3747373"/>
            <a:ext cx="11721162" cy="1578272"/>
            <a:chOff x="138606" y="3625710"/>
            <a:chExt cx="13745878" cy="1850902"/>
          </a:xfrm>
        </p:grpSpPr>
        <p:pic>
          <p:nvPicPr>
            <p:cNvPr id="30" name="Picture 29" descr="A person holding a large vase&#10;&#10;Description automatically generated with medium confidence">
              <a:extLst>
                <a:ext uri="{FF2B5EF4-FFF2-40B4-BE49-F238E27FC236}">
                  <a16:creationId xmlns:a16="http://schemas.microsoft.com/office/drawing/2014/main" id="{026D3B3D-FDC4-E6CD-A0B4-4D6547D42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1390" y="3625710"/>
              <a:ext cx="2767659" cy="1847088"/>
            </a:xfrm>
            <a:prstGeom prst="rect">
              <a:avLst/>
            </a:prstGeom>
          </p:spPr>
        </p:pic>
        <p:pic>
          <p:nvPicPr>
            <p:cNvPr id="34" name="Picture 33" descr="A person and person in lab coats looking at a tube&#10;&#10;Description automatically generated">
              <a:extLst>
                <a:ext uri="{FF2B5EF4-FFF2-40B4-BE49-F238E27FC236}">
                  <a16:creationId xmlns:a16="http://schemas.microsoft.com/office/drawing/2014/main" id="{E3E492A0-0BDD-729E-85D9-DD682ECB4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894" y="3625710"/>
              <a:ext cx="2854590" cy="1847088"/>
            </a:xfrm>
            <a:prstGeom prst="rect">
              <a:avLst/>
            </a:prstGeom>
          </p:spPr>
        </p:pic>
        <p:pic>
          <p:nvPicPr>
            <p:cNvPr id="36" name="Picture 35" descr="A person working on a machine&#10;&#10;Description automatically generated">
              <a:extLst>
                <a:ext uri="{FF2B5EF4-FFF2-40B4-BE49-F238E27FC236}">
                  <a16:creationId xmlns:a16="http://schemas.microsoft.com/office/drawing/2014/main" id="{884A9015-D942-9369-E355-C41DEBC18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698" y="3626183"/>
              <a:ext cx="1231546" cy="1847088"/>
            </a:xfrm>
            <a:prstGeom prst="rect">
              <a:avLst/>
            </a:prstGeom>
          </p:spPr>
        </p:pic>
        <p:pic>
          <p:nvPicPr>
            <p:cNvPr id="38" name="Picture 37" descr="A walkway leading to a building&#10;&#10;Description automatically generated">
              <a:extLst>
                <a:ext uri="{FF2B5EF4-FFF2-40B4-BE49-F238E27FC236}">
                  <a16:creationId xmlns:a16="http://schemas.microsoft.com/office/drawing/2014/main" id="{BD48911A-A056-CE7E-DDA4-86F0CD4CD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06" y="3629524"/>
              <a:ext cx="1232715" cy="1847088"/>
            </a:xfrm>
            <a:prstGeom prst="rect">
              <a:avLst/>
            </a:prstGeom>
          </p:spPr>
        </p:pic>
        <p:pic>
          <p:nvPicPr>
            <p:cNvPr id="40" name="Picture 39" descr="A large factory with many machines&#10;&#10;Description automatically generated with medium confidence">
              <a:extLst>
                <a:ext uri="{FF2B5EF4-FFF2-40B4-BE49-F238E27FC236}">
                  <a16:creationId xmlns:a16="http://schemas.microsoft.com/office/drawing/2014/main" id="{5E8F99B3-590D-B0F7-AE57-FAC3BD29EDA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55970" y="3629524"/>
              <a:ext cx="4004576" cy="1843274"/>
            </a:xfrm>
            <a:prstGeom prst="rect">
              <a:avLst/>
            </a:prstGeom>
          </p:spPr>
        </p:pic>
        <p:pic>
          <p:nvPicPr>
            <p:cNvPr id="42" name="Picture 41" descr="A person and person looking at a computer screen&#10;&#10;Description automatically generated">
              <a:extLst>
                <a:ext uri="{FF2B5EF4-FFF2-40B4-BE49-F238E27FC236}">
                  <a16:creationId xmlns:a16="http://schemas.microsoft.com/office/drawing/2014/main" id="{917518CC-57ED-76F3-B66A-9F9AF17251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195" y="3625710"/>
              <a:ext cx="1231546" cy="1847088"/>
            </a:xfrm>
            <a:prstGeom prst="rect">
              <a:avLst/>
            </a:prstGeom>
          </p:spPr>
        </p:pic>
      </p:grpSp>
    </p:spTree>
    <p:extLst>
      <p:ext uri="{BB962C8B-B14F-4D97-AF65-F5344CB8AC3E}">
        <p14:creationId xmlns:p14="http://schemas.microsoft.com/office/powerpoint/2010/main" val="356607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6" y="355600"/>
            <a:ext cx="7503794" cy="461665"/>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29520"/>
            <a:ext cx="9667333" cy="369332"/>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ISIS’</a:t>
            </a:r>
            <a:r>
              <a:rPr lang="en-GB" b="1">
                <a:latin typeface="Arial" panose="020B0604020202020204" pitchFamily="34" charset="0"/>
                <a:cs typeface="Arial" panose="020B0604020202020204" pitchFamily="34" charset="0"/>
              </a:rPr>
              <a:t>s</a:t>
            </a:r>
            <a:r>
              <a:rPr lang="en-GB" sz="1800" b="1">
                <a:latin typeface="Arial" panose="020B0604020202020204" pitchFamily="34" charset="0"/>
                <a:cs typeface="Arial" panose="020B0604020202020204" pitchFamily="34" charset="0"/>
              </a:rPr>
              <a:t> mission is to enable research that advances knowledge and improves lives.</a:t>
            </a:r>
            <a:endParaRPr lang="en-GB"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338195"/>
            <a:ext cx="10272100" cy="923330"/>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Annually, ISIS hosts around 3000 UK and international researchers from academia and industry. The research conducted at ISIS plays an important role in addressing global challenges, answering fundamental questions, and delivering scientific and socioeconomic impact.</a:t>
            </a:r>
          </a:p>
        </p:txBody>
      </p:sp>
      <p:grpSp>
        <p:nvGrpSpPr>
          <p:cNvPr id="2" name="Group 1">
            <a:extLst>
              <a:ext uri="{FF2B5EF4-FFF2-40B4-BE49-F238E27FC236}">
                <a16:creationId xmlns:a16="http://schemas.microsoft.com/office/drawing/2014/main" id="{0DD18C8E-A088-A52C-2539-12789BC0B8CB}"/>
              </a:ext>
            </a:extLst>
          </p:cNvPr>
          <p:cNvGrpSpPr/>
          <p:nvPr/>
        </p:nvGrpSpPr>
        <p:grpSpPr>
          <a:xfrm>
            <a:off x="3931603" y="4339632"/>
            <a:ext cx="7332728" cy="1523326"/>
            <a:chOff x="6698064" y="4579762"/>
            <a:chExt cx="7332728" cy="1523326"/>
          </a:xfrm>
        </p:grpSpPr>
        <p:pic>
          <p:nvPicPr>
            <p:cNvPr id="3" name="Picture 2">
              <a:extLst>
                <a:ext uri="{FF2B5EF4-FFF2-40B4-BE49-F238E27FC236}">
                  <a16:creationId xmlns:a16="http://schemas.microsoft.com/office/drawing/2014/main" id="{97AFF61A-4C23-9241-DAE3-81945AE6E552}"/>
                </a:ext>
              </a:extLst>
            </p:cNvPr>
            <p:cNvPicPr>
              <a:picLocks noChangeAspect="1" noChangeArrowheads="1"/>
            </p:cNvPicPr>
            <p:nvPr/>
          </p:nvPicPr>
          <p:blipFill>
            <a:blip r:embed="rId2">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37028"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AF5056-B7DB-55BF-7C5D-89221CA571B2}"/>
                </a:ext>
              </a:extLst>
            </p:cNvPr>
            <p:cNvSpPr txBox="1"/>
            <p:nvPr/>
          </p:nvSpPr>
          <p:spPr>
            <a:xfrm>
              <a:off x="9424378" y="5204055"/>
              <a:ext cx="1880102"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30</a:t>
              </a: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countries</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3100349-8ED0-1E45-A559-251ECCF5F325}"/>
                </a:ext>
              </a:extLst>
            </p:cNvPr>
            <p:cNvPicPr>
              <a:picLocks noChangeAspect="1"/>
            </p:cNvPicPr>
            <p:nvPr/>
          </p:nvPicPr>
          <p:blipFill>
            <a:blip r:embed="rId3">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7318580" y="4608750"/>
              <a:ext cx="628462" cy="628462"/>
            </a:xfrm>
            <a:prstGeom prst="rect">
              <a:avLst/>
            </a:prstGeom>
          </p:spPr>
        </p:pic>
        <p:sp>
          <p:nvSpPr>
            <p:cNvPr id="10" name="TextBox 9">
              <a:extLst>
                <a:ext uri="{FF2B5EF4-FFF2-40B4-BE49-F238E27FC236}">
                  <a16:creationId xmlns:a16="http://schemas.microsoft.com/office/drawing/2014/main" id="{C4236A2B-7724-3BF1-2362-862F1C2956FB}"/>
                </a:ext>
              </a:extLst>
            </p:cNvPr>
            <p:cNvSpPr txBox="1"/>
            <p:nvPr/>
          </p:nvSpPr>
          <p:spPr>
            <a:xfrm>
              <a:off x="6698064" y="5204055"/>
              <a:ext cx="1880102"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3000</a:t>
              </a:r>
              <a:endParaRPr lang="en-GB" sz="1400" b="1">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users</a:t>
              </a:r>
              <a:endParaRPr lang="en-GB" sz="14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11" name="Picture 4">
              <a:extLst>
                <a:ext uri="{FF2B5EF4-FFF2-40B4-BE49-F238E27FC236}">
                  <a16:creationId xmlns:a16="http://schemas.microsoft.com/office/drawing/2014/main" id="{CD375574-FDCB-1FB7-CCA9-D4225F92DFDB}"/>
                </a:ext>
              </a:extLst>
            </p:cNvPr>
            <p:cNvPicPr>
              <a:picLocks noChangeAspect="1" noChangeArrowheads="1"/>
            </p:cNvPicPr>
            <p:nvPr/>
          </p:nvPicPr>
          <p:blipFill>
            <a:blip r:embed="rId4">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36156"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F94E167-0B9A-AC9A-67DD-0C7F15D3764B}"/>
                </a:ext>
              </a:extLst>
            </p:cNvPr>
            <p:cNvSpPr txBox="1"/>
            <p:nvPr/>
          </p:nvSpPr>
          <p:spPr>
            <a:xfrm>
              <a:off x="12150690" y="5204055"/>
              <a:ext cx="1880102" cy="707886"/>
            </a:xfrm>
            <a:prstGeom prst="rect">
              <a:avLst/>
            </a:prstGeom>
            <a:noFill/>
          </p:spPr>
          <p:txBody>
            <a:bodyPr wrap="square" lIns="91440" tIns="45720" rIns="91440" bIns="45720" rtlCol="0" anchor="t">
              <a:spAutoFit/>
            </a:bodyPr>
            <a:lstStyle/>
            <a:p>
              <a:pPr algn="ctr"/>
              <a:r>
                <a:rPr lang="en-GB" sz="2800" b="1">
                  <a:solidFill>
                    <a:srgbClr val="FF9D1B"/>
                  </a:solidFill>
                  <a:latin typeface="Arial"/>
                  <a:ea typeface="Roboto Condensed"/>
                  <a:cs typeface="Arial"/>
                </a:rPr>
                <a:t>600</a:t>
              </a:r>
              <a:endParaRPr lang="en-GB" sz="1600" b="1">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publications</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673F137C-ADE7-3CE0-3874-3C573942A5B9}"/>
                </a:ext>
              </a:extLst>
            </p:cNvPr>
            <p:cNvSpPr txBox="1"/>
            <p:nvPr/>
          </p:nvSpPr>
          <p:spPr>
            <a:xfrm>
              <a:off x="8081024" y="5306430"/>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from</a:t>
              </a:r>
            </a:p>
          </p:txBody>
        </p:sp>
        <p:sp>
          <p:nvSpPr>
            <p:cNvPr id="31" name="TextBox 30">
              <a:extLst>
                <a:ext uri="{FF2B5EF4-FFF2-40B4-BE49-F238E27FC236}">
                  <a16:creationId xmlns:a16="http://schemas.microsoft.com/office/drawing/2014/main" id="{29CA5383-A8FB-D141-E762-B9F3DCD9E391}"/>
                </a:ext>
              </a:extLst>
            </p:cNvPr>
            <p:cNvSpPr txBox="1"/>
            <p:nvPr/>
          </p:nvSpPr>
          <p:spPr>
            <a:xfrm>
              <a:off x="10665490" y="5280257"/>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generating</a:t>
              </a:r>
            </a:p>
          </p:txBody>
        </p:sp>
      </p:grpSp>
      <p:sp>
        <p:nvSpPr>
          <p:cNvPr id="34" name="TextBox 33">
            <a:extLst>
              <a:ext uri="{FF2B5EF4-FFF2-40B4-BE49-F238E27FC236}">
                <a16:creationId xmlns:a16="http://schemas.microsoft.com/office/drawing/2014/main" id="{10F3C408-94E2-C4AE-E249-6E9635793B8E}"/>
              </a:ext>
            </a:extLst>
          </p:cNvPr>
          <p:cNvSpPr txBox="1"/>
          <p:nvPr/>
        </p:nvSpPr>
        <p:spPr>
          <a:xfrm>
            <a:off x="161254" y="2547663"/>
            <a:ext cx="7503794" cy="420628"/>
          </a:xfrm>
          <a:prstGeom prst="rect">
            <a:avLst/>
          </a:prstGeom>
          <a:noFill/>
        </p:spPr>
        <p:txBody>
          <a:bodyPr wrap="square" rtlCol="0">
            <a:spAutoFit/>
          </a:bodyPr>
          <a:lstStyle/>
          <a:p>
            <a:r>
              <a:rPr lang="en-GB" sz="3200" b="1" i="0" u="none" strike="noStrike" baseline="30000">
                <a:solidFill>
                  <a:schemeClr val="accent1"/>
                </a:solidFill>
                <a:latin typeface="Arial" panose="020B0604020202020204" pitchFamily="34" charset="0"/>
                <a:cs typeface="Arial" panose="020B0604020202020204" pitchFamily="34" charset="0"/>
              </a:rPr>
              <a:t>A typical year at ISIS…</a:t>
            </a:r>
          </a:p>
        </p:txBody>
      </p:sp>
      <p:grpSp>
        <p:nvGrpSpPr>
          <p:cNvPr id="14" name="Group 13">
            <a:extLst>
              <a:ext uri="{FF2B5EF4-FFF2-40B4-BE49-F238E27FC236}">
                <a16:creationId xmlns:a16="http://schemas.microsoft.com/office/drawing/2014/main" id="{82686465-F036-D5CB-26AE-C555D0630364}"/>
              </a:ext>
            </a:extLst>
          </p:cNvPr>
          <p:cNvGrpSpPr/>
          <p:nvPr/>
        </p:nvGrpSpPr>
        <p:grpSpPr>
          <a:xfrm>
            <a:off x="-175609" y="2950464"/>
            <a:ext cx="8618585" cy="1514299"/>
            <a:chOff x="-175609" y="2971730"/>
            <a:chExt cx="8618585" cy="1514299"/>
          </a:xfrm>
        </p:grpSpPr>
        <p:pic>
          <p:nvPicPr>
            <p:cNvPr id="26" name="Picture 25">
              <a:extLst>
                <a:ext uri="{FF2B5EF4-FFF2-40B4-BE49-F238E27FC236}">
                  <a16:creationId xmlns:a16="http://schemas.microsoft.com/office/drawing/2014/main" id="{4D26C3AB-5F65-53EE-F076-32D4A4E59DC2}"/>
                </a:ext>
              </a:extLst>
            </p:cNvPr>
            <p:cNvPicPr>
              <a:picLocks noChangeAspect="1"/>
            </p:cNvPicPr>
            <p:nvPr/>
          </p:nvPicPr>
          <p:blipFill>
            <a:blip r:embed="rId5">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3175655" y="2971730"/>
              <a:ext cx="707782" cy="707784"/>
            </a:xfrm>
            <a:prstGeom prst="rect">
              <a:avLst/>
            </a:prstGeom>
          </p:spPr>
        </p:pic>
        <p:sp>
          <p:nvSpPr>
            <p:cNvPr id="27" name="TextBox 26">
              <a:extLst>
                <a:ext uri="{FF2B5EF4-FFF2-40B4-BE49-F238E27FC236}">
                  <a16:creationId xmlns:a16="http://schemas.microsoft.com/office/drawing/2014/main" id="{49C8154F-7C06-FFFD-D60D-999352869058}"/>
                </a:ext>
              </a:extLst>
            </p:cNvPr>
            <p:cNvSpPr txBox="1"/>
            <p:nvPr/>
          </p:nvSpPr>
          <p:spPr>
            <a:xfrm>
              <a:off x="2550703" y="3586996"/>
              <a:ext cx="1880102" cy="899033"/>
            </a:xfrm>
            <a:prstGeom prst="rect">
              <a:avLst/>
            </a:prstGeom>
            <a:noFill/>
          </p:spPr>
          <p:txBody>
            <a:bodyPr wrap="square" rtlCol="0">
              <a:spAutoFit/>
            </a:bodyPr>
            <a:lstStyle/>
            <a:p>
              <a:pPr algn="ctr"/>
              <a:r>
                <a:rPr lang="en-GB" sz="2800" b="1" dirty="0">
                  <a:solidFill>
                    <a:srgbClr val="FF9D1B"/>
                  </a:solidFill>
                  <a:latin typeface="Arial" panose="020B0604020202020204" pitchFamily="34" charset="0"/>
                  <a:ea typeface="Roboto Condensed" panose="02000000000000000000" pitchFamily="2" charset="0"/>
                  <a:cs typeface="Arial" panose="020B0604020202020204" pitchFamily="34" charset="0"/>
                </a:rPr>
                <a:t>1200</a:t>
              </a:r>
              <a:r>
                <a:rPr lang="en-GB" sz="1600" b="1" dirty="0">
                  <a:solidFill>
                    <a:srgbClr val="003088"/>
                  </a:solidFill>
                  <a:latin typeface="Arial" panose="020B0604020202020204" pitchFamily="34" charset="0"/>
                  <a:ea typeface="Roboto Condensed" panose="02000000000000000000" pitchFamily="2" charset="0"/>
                  <a:cs typeface="Arial" panose="020B0604020202020204" pitchFamily="34" charset="0"/>
                </a:rPr>
                <a:t> </a:t>
              </a:r>
              <a:r>
                <a:rPr lang="en-GB" sz="1200" b="1" dirty="0">
                  <a:solidFill>
                    <a:srgbClr val="003088"/>
                  </a:solidFill>
                  <a:latin typeface="Arial" panose="020B0604020202020204" pitchFamily="34" charset="0"/>
                  <a:ea typeface="Roboto Condensed" panose="02000000000000000000" pitchFamily="2" charset="0"/>
                  <a:cs typeface="Arial" panose="020B0604020202020204" pitchFamily="34" charset="0"/>
                </a:rPr>
                <a:t>experiments</a:t>
              </a:r>
              <a:endParaRPr lang="en-GB" sz="1600" b="1" dirty="0">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C5F2BE0-3D72-A8C1-635B-531F393F40F7}"/>
                </a:ext>
              </a:extLst>
            </p:cNvPr>
            <p:cNvSpPr txBox="1"/>
            <p:nvPr/>
          </p:nvSpPr>
          <p:spPr>
            <a:xfrm>
              <a:off x="1280444" y="3689372"/>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hosting</a:t>
              </a:r>
            </a:p>
          </p:txBody>
        </p:sp>
        <p:pic>
          <p:nvPicPr>
            <p:cNvPr id="18" name="Graphic 17">
              <a:extLst>
                <a:ext uri="{FF2B5EF4-FFF2-40B4-BE49-F238E27FC236}">
                  <a16:creationId xmlns:a16="http://schemas.microsoft.com/office/drawing/2014/main" id="{A8949AE8-4F86-D2DC-BACE-A27BD4A884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8941">
              <a:off x="387421" y="3070540"/>
              <a:ext cx="628462" cy="628462"/>
            </a:xfrm>
            <a:prstGeom prst="rect">
              <a:avLst/>
            </a:prstGeom>
          </p:spPr>
        </p:pic>
        <p:sp>
          <p:nvSpPr>
            <p:cNvPr id="19" name="TextBox 18">
              <a:extLst>
                <a:ext uri="{FF2B5EF4-FFF2-40B4-BE49-F238E27FC236}">
                  <a16:creationId xmlns:a16="http://schemas.microsoft.com/office/drawing/2014/main" id="{CAA773FF-FAFD-5D1C-08A8-E5E9A938838F}"/>
                </a:ext>
              </a:extLst>
            </p:cNvPr>
            <p:cNvSpPr txBox="1"/>
            <p:nvPr/>
          </p:nvSpPr>
          <p:spPr>
            <a:xfrm>
              <a:off x="-175609" y="3586996"/>
              <a:ext cx="1880101" cy="707886"/>
            </a:xfrm>
            <a:prstGeom prst="rect">
              <a:avLst/>
            </a:prstGeom>
            <a:noFill/>
          </p:spPr>
          <p:txBody>
            <a:bodyPr wrap="square" rtlCol="0">
              <a:spAutoFit/>
            </a:bodyPr>
            <a:lstStyle/>
            <a:p>
              <a:pPr algn="ctr"/>
              <a:r>
                <a:rPr lang="en-GB" sz="2800" b="1" dirty="0">
                  <a:solidFill>
                    <a:srgbClr val="FF9D1B"/>
                  </a:solidFill>
                  <a:latin typeface="Arial" panose="020B0604020202020204" pitchFamily="34" charset="0"/>
                  <a:ea typeface="Roboto Condensed" panose="02000000000000000000" pitchFamily="2" charset="0"/>
                  <a:cs typeface="Arial" panose="020B0604020202020204" pitchFamily="34" charset="0"/>
                </a:rPr>
                <a:t>&gt;35</a:t>
              </a:r>
              <a:endParaRPr lang="en-GB" sz="1400" b="1" dirty="0">
                <a:solidFill>
                  <a:srgbClr val="FF9D1B"/>
                </a:solidFill>
                <a:latin typeface="Arial" panose="020B0604020202020204" pitchFamily="34" charset="0"/>
                <a:ea typeface="Roboto Condensed" panose="02000000000000000000" pitchFamily="2" charset="0"/>
                <a:cs typeface="Arial" panose="020B0604020202020204" pitchFamily="34" charset="0"/>
              </a:endParaRPr>
            </a:p>
            <a:p>
              <a:pPr algn="ctr"/>
              <a:r>
                <a:rPr lang="en-GB" sz="1200" b="1" dirty="0">
                  <a:solidFill>
                    <a:srgbClr val="003088"/>
                  </a:solidFill>
                  <a:latin typeface="Arial" panose="020B0604020202020204" pitchFamily="34" charset="0"/>
                  <a:ea typeface="Roboto Condensed" panose="02000000000000000000" pitchFamily="2" charset="0"/>
                  <a:cs typeface="Arial" panose="020B0604020202020204" pitchFamily="34" charset="0"/>
                </a:rPr>
                <a:t>instruments</a:t>
              </a:r>
              <a:endParaRPr lang="en-GB" sz="1400" b="1" dirty="0">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pic>
          <p:nvPicPr>
            <p:cNvPr id="13" name="Graphic 12">
              <a:extLst>
                <a:ext uri="{FF2B5EF4-FFF2-40B4-BE49-F238E27FC236}">
                  <a16:creationId xmlns:a16="http://schemas.microsoft.com/office/drawing/2014/main" id="{2639C3E2-5AC0-42B7-9EAE-9B67ADEE8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4211" y="3020907"/>
              <a:ext cx="598244" cy="628462"/>
            </a:xfrm>
            <a:prstGeom prst="rect">
              <a:avLst/>
            </a:prstGeom>
          </p:spPr>
        </p:pic>
        <p:sp>
          <p:nvSpPr>
            <p:cNvPr id="17" name="TextBox 16">
              <a:extLst>
                <a:ext uri="{FF2B5EF4-FFF2-40B4-BE49-F238E27FC236}">
                  <a16:creationId xmlns:a16="http://schemas.microsoft.com/office/drawing/2014/main" id="{4804CAEB-66D2-DDF5-6837-5A24F1AA786D}"/>
                </a:ext>
              </a:extLst>
            </p:cNvPr>
            <p:cNvSpPr txBox="1"/>
            <p:nvPr/>
          </p:nvSpPr>
          <p:spPr>
            <a:xfrm>
              <a:off x="5277017" y="3586996"/>
              <a:ext cx="1880101" cy="899033"/>
            </a:xfrm>
            <a:prstGeom prst="rect">
              <a:avLst/>
            </a:prstGeom>
            <a:noFill/>
          </p:spPr>
          <p:txBody>
            <a:bodyPr wrap="square" rtlCol="0">
              <a:spAutoFit/>
            </a:bodyPr>
            <a:lstStyle/>
            <a:p>
              <a:pPr algn="ctr"/>
              <a:r>
                <a:rPr lang="en-GB" sz="2800" b="1">
                  <a:solidFill>
                    <a:srgbClr val="FF9D1B"/>
                  </a:solidFill>
                  <a:latin typeface="Arial" panose="020B0604020202020204" pitchFamily="34" charset="0"/>
                  <a:ea typeface="Roboto Condensed" panose="02000000000000000000" pitchFamily="2" charset="0"/>
                  <a:cs typeface="Arial" panose="020B0604020202020204" pitchFamily="34" charset="0"/>
                </a:rPr>
                <a:t>600</a:t>
              </a:r>
              <a:r>
                <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rPr>
                <a:t> </a:t>
              </a:r>
              <a:b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br>
              <a:r>
                <a:rPr lang="en-GB" sz="1200" b="1">
                  <a:solidFill>
                    <a:srgbClr val="003088"/>
                  </a:solidFill>
                  <a:latin typeface="Arial" panose="020B0604020202020204" pitchFamily="34" charset="0"/>
                  <a:ea typeface="Roboto Condensed" panose="02000000000000000000" pitchFamily="2" charset="0"/>
                  <a:cs typeface="Arial" panose="020B0604020202020204" pitchFamily="34" charset="0"/>
                </a:rPr>
                <a:t>staff</a:t>
              </a:r>
              <a:endParaRPr lang="en-GB" sz="1600" b="1">
                <a:solidFill>
                  <a:srgbClr val="003088"/>
                </a:solidFill>
                <a:latin typeface="Arial" panose="020B0604020202020204" pitchFamily="34" charset="0"/>
                <a:ea typeface="Roboto Condensed"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2AE3E000-E8B4-D8B3-2C3E-BDD2F4858B53}"/>
                </a:ext>
              </a:extLst>
            </p:cNvPr>
            <p:cNvSpPr txBox="1"/>
            <p:nvPr/>
          </p:nvSpPr>
          <p:spPr>
            <a:xfrm>
              <a:off x="3972968" y="3689372"/>
              <a:ext cx="1840496" cy="429972"/>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enabled by</a:t>
              </a:r>
            </a:p>
          </p:txBody>
        </p:sp>
        <p:sp>
          <p:nvSpPr>
            <p:cNvPr id="9" name="TextBox 8">
              <a:extLst>
                <a:ext uri="{FF2B5EF4-FFF2-40B4-BE49-F238E27FC236}">
                  <a16:creationId xmlns:a16="http://schemas.microsoft.com/office/drawing/2014/main" id="{B379B44F-40F2-6E2E-E743-958EBC0BDA2C}"/>
                </a:ext>
              </a:extLst>
            </p:cNvPr>
            <p:cNvSpPr txBox="1"/>
            <p:nvPr/>
          </p:nvSpPr>
          <p:spPr>
            <a:xfrm>
              <a:off x="6602480" y="3689372"/>
              <a:ext cx="1840496" cy="338554"/>
            </a:xfrm>
            <a:prstGeom prst="rect">
              <a:avLst/>
            </a:prstGeom>
            <a:noFill/>
          </p:spPr>
          <p:txBody>
            <a:bodyPr wrap="square" rtlCol="0">
              <a:spAutoFit/>
            </a:bodyPr>
            <a:lstStyle/>
            <a:p>
              <a:pPr algn="ctr"/>
              <a:r>
                <a:rPr lang="en-GB" sz="1600">
                  <a:solidFill>
                    <a:srgbClr val="676767"/>
                  </a:solidFill>
                  <a:latin typeface="Arial" panose="020B0604020202020204" pitchFamily="34" charset="0"/>
                  <a:ea typeface="Roboto Condensed" panose="02000000000000000000" pitchFamily="2" charset="0"/>
                  <a:cs typeface="Arial" panose="020B0604020202020204" pitchFamily="34" charset="0"/>
                </a:rPr>
                <a:t>for…</a:t>
              </a:r>
            </a:p>
          </p:txBody>
        </p:sp>
      </p:grpSp>
    </p:spTree>
    <p:extLst>
      <p:ext uri="{BB962C8B-B14F-4D97-AF65-F5344CB8AC3E}">
        <p14:creationId xmlns:p14="http://schemas.microsoft.com/office/powerpoint/2010/main" val="7533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79119AD-59C5-58E7-9D6F-9B05A8A8857B}"/>
              </a:ext>
            </a:extLst>
          </p:cNvPr>
          <p:cNvGrpSpPr/>
          <p:nvPr/>
        </p:nvGrpSpPr>
        <p:grpSpPr>
          <a:xfrm>
            <a:off x="1024950" y="-2"/>
            <a:ext cx="11167050" cy="5540241"/>
            <a:chOff x="0" y="1473565"/>
            <a:chExt cx="11167050" cy="5540241"/>
          </a:xfrm>
        </p:grpSpPr>
        <p:pic>
          <p:nvPicPr>
            <p:cNvPr id="15" name="Picture 14" descr="An aerial view of a city&#10;&#10;Description automatically generated with medium confidence">
              <a:extLst>
                <a:ext uri="{FF2B5EF4-FFF2-40B4-BE49-F238E27FC236}">
                  <a16:creationId xmlns:a16="http://schemas.microsoft.com/office/drawing/2014/main" id="{5E5E3555-0E9E-0957-2575-759E9EA7090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rot="10800000">
              <a:off x="0" y="1473565"/>
              <a:ext cx="11167050" cy="5540241"/>
            </a:xfrm>
            <a:prstGeom prst="rect">
              <a:avLst/>
            </a:prstGeom>
          </p:spPr>
        </p:pic>
        <p:grpSp>
          <p:nvGrpSpPr>
            <p:cNvPr id="21" name="Group 20">
              <a:extLst>
                <a:ext uri="{FF2B5EF4-FFF2-40B4-BE49-F238E27FC236}">
                  <a16:creationId xmlns:a16="http://schemas.microsoft.com/office/drawing/2014/main" id="{8E200A16-2F56-9CDE-A115-E95244BEE2C7}"/>
                </a:ext>
              </a:extLst>
            </p:cNvPr>
            <p:cNvGrpSpPr/>
            <p:nvPr/>
          </p:nvGrpSpPr>
          <p:grpSpPr>
            <a:xfrm>
              <a:off x="4456344" y="2454182"/>
              <a:ext cx="4010644" cy="3858672"/>
              <a:chOff x="4456344" y="2454182"/>
              <a:chExt cx="4010644" cy="3858672"/>
            </a:xfrm>
          </p:grpSpPr>
          <p:grpSp>
            <p:nvGrpSpPr>
              <p:cNvPr id="22" name="Group 21">
                <a:extLst>
                  <a:ext uri="{FF2B5EF4-FFF2-40B4-BE49-F238E27FC236}">
                    <a16:creationId xmlns:a16="http://schemas.microsoft.com/office/drawing/2014/main" id="{3B3A2BB2-2E0F-CBA0-C3F1-9FF347123ADC}"/>
                  </a:ext>
                </a:extLst>
              </p:cNvPr>
              <p:cNvGrpSpPr/>
              <p:nvPr/>
            </p:nvGrpSpPr>
            <p:grpSpPr>
              <a:xfrm rot="-60000">
                <a:off x="4456344" y="2454182"/>
                <a:ext cx="4010644" cy="3858672"/>
                <a:chOff x="3715657" y="2409372"/>
                <a:chExt cx="4178663" cy="4034399"/>
              </a:xfrm>
            </p:grpSpPr>
            <p:sp>
              <p:nvSpPr>
                <p:cNvPr id="28" name="Oval 27">
                  <a:extLst>
                    <a:ext uri="{FF2B5EF4-FFF2-40B4-BE49-F238E27FC236}">
                      <a16:creationId xmlns:a16="http://schemas.microsoft.com/office/drawing/2014/main" id="{75024DB4-E63D-5605-E797-388EF5A8B94A}"/>
                    </a:ext>
                  </a:extLst>
                </p:cNvPr>
                <p:cNvSpPr/>
                <p:nvPr/>
              </p:nvSpPr>
              <p:spPr>
                <a:xfrm>
                  <a:off x="5470534" y="5135831"/>
                  <a:ext cx="1307940" cy="1307940"/>
                </a:xfrm>
                <a:prstGeom prst="ellipse">
                  <a:avLst/>
                </a:prstGeom>
                <a:noFill/>
                <a:ln w="57150">
                  <a:solidFill>
                    <a:srgbClr val="FBBB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E6EA8AC-0841-1C32-0ADB-DC349A460FFC}"/>
                    </a:ext>
                  </a:extLst>
                </p:cNvPr>
                <p:cNvCxnSpPr>
                  <a:cxnSpLocks/>
                </p:cNvCxnSpPr>
                <p:nvPr/>
              </p:nvCxnSpPr>
              <p:spPr>
                <a:xfrm flipV="1">
                  <a:off x="5753100" y="2724338"/>
                  <a:ext cx="1952625" cy="2533462"/>
                </a:xfrm>
                <a:prstGeom prst="line">
                  <a:avLst/>
                </a:prstGeom>
                <a:ln w="57150">
                  <a:solidFill>
                    <a:srgbClr val="FBBB1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673ABC-26EE-E876-3DE7-455146C09406}"/>
                    </a:ext>
                  </a:extLst>
                </p:cNvPr>
                <p:cNvCxnSpPr>
                  <a:cxnSpLocks/>
                </p:cNvCxnSpPr>
                <p:nvPr/>
              </p:nvCxnSpPr>
              <p:spPr>
                <a:xfrm flipH="1" flipV="1">
                  <a:off x="5141119" y="4917281"/>
                  <a:ext cx="339567" cy="758349"/>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EC3263-7B67-1BA1-EFCC-FFA182F08C4E}"/>
                    </a:ext>
                  </a:extLst>
                </p:cNvPr>
                <p:cNvCxnSpPr>
                  <a:cxnSpLocks/>
                </p:cNvCxnSpPr>
                <p:nvPr/>
              </p:nvCxnSpPr>
              <p:spPr>
                <a:xfrm flipH="1" flipV="1">
                  <a:off x="3715657" y="2409372"/>
                  <a:ext cx="580118" cy="1734003"/>
                </a:xfrm>
                <a:prstGeom prst="line">
                  <a:avLst/>
                </a:prstGeom>
                <a:ln w="57150">
                  <a:solidFill>
                    <a:srgbClr val="FBBB10"/>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6960E8-1D4E-4D80-5D6E-DE2F4A160AA9}"/>
                    </a:ext>
                  </a:extLst>
                </p:cNvPr>
                <p:cNvCxnSpPr>
                  <a:cxnSpLocks/>
                </p:cNvCxnSpPr>
                <p:nvPr/>
              </p:nvCxnSpPr>
              <p:spPr>
                <a:xfrm flipH="1" flipV="1">
                  <a:off x="4295775" y="4143375"/>
                  <a:ext cx="864394" cy="795338"/>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4A9A11-C1E1-DFAD-1AFA-617CE9802E47}"/>
                    </a:ext>
                  </a:extLst>
                </p:cNvPr>
                <p:cNvCxnSpPr>
                  <a:cxnSpLocks/>
                </p:cNvCxnSpPr>
                <p:nvPr/>
              </p:nvCxnSpPr>
              <p:spPr>
                <a:xfrm flipH="1">
                  <a:off x="6692356" y="5387420"/>
                  <a:ext cx="1201964" cy="731864"/>
                </a:xfrm>
                <a:prstGeom prst="line">
                  <a:avLst/>
                </a:prstGeom>
                <a:ln w="57150">
                  <a:solidFill>
                    <a:srgbClr val="FBBB1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A4C4E31-02C8-6CC4-7D21-3ED58A104F35}"/>
                  </a:ext>
                </a:extLst>
              </p:cNvPr>
              <p:cNvCxnSpPr>
                <a:cxnSpLocks/>
              </p:cNvCxnSpPr>
              <p:nvPr/>
            </p:nvCxnSpPr>
            <p:spPr>
              <a:xfrm flipH="1">
                <a:off x="7733943" y="5540650"/>
                <a:ext cx="285888" cy="173467"/>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FC2BD-C430-5DDE-3E86-9F133509BEB7}"/>
                  </a:ext>
                </a:extLst>
              </p:cNvPr>
              <p:cNvCxnSpPr>
                <a:cxnSpLocks/>
              </p:cNvCxnSpPr>
              <p:nvPr/>
            </p:nvCxnSpPr>
            <p:spPr>
              <a:xfrm flipV="1">
                <a:off x="6666040" y="4703862"/>
                <a:ext cx="115477" cy="154352"/>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A29E91-A7D1-A00C-AA86-3EBEE27D8A39}"/>
                  </a:ext>
                </a:extLst>
              </p:cNvPr>
              <p:cNvCxnSpPr>
                <a:cxnSpLocks/>
              </p:cNvCxnSpPr>
              <p:nvPr/>
            </p:nvCxnSpPr>
            <p:spPr>
              <a:xfrm flipH="1" flipV="1">
                <a:off x="5490116" y="4563671"/>
                <a:ext cx="164559" cy="140191"/>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B2C303-45A6-2A76-CA72-5B3E0BAFBB8E}"/>
                  </a:ext>
                </a:extLst>
              </p:cNvPr>
              <p:cNvCxnSpPr>
                <a:cxnSpLocks/>
              </p:cNvCxnSpPr>
              <p:nvPr/>
            </p:nvCxnSpPr>
            <p:spPr>
              <a:xfrm flipH="1" flipV="1">
                <a:off x="4533499" y="2791326"/>
                <a:ext cx="182305" cy="522400"/>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8D7BFD-3E51-F681-67AB-7E3AA8657668}"/>
                  </a:ext>
                </a:extLst>
              </p:cNvPr>
              <p:cNvCxnSpPr>
                <a:cxnSpLocks/>
              </p:cNvCxnSpPr>
              <p:nvPr/>
            </p:nvCxnSpPr>
            <p:spPr>
              <a:xfrm flipV="1">
                <a:off x="7972425" y="2980855"/>
                <a:ext cx="78317" cy="114770"/>
              </a:xfrm>
              <a:prstGeom prst="line">
                <a:avLst/>
              </a:prstGeom>
              <a:ln w="57150">
                <a:solidFill>
                  <a:srgbClr val="FBBB10"/>
                </a:solidFill>
                <a:headEnd type="none"/>
                <a:tailEnd type="arrow"/>
              </a:ln>
            </p:spPr>
            <p:style>
              <a:lnRef idx="1">
                <a:schemeClr val="accent1"/>
              </a:lnRef>
              <a:fillRef idx="0">
                <a:schemeClr val="accent1"/>
              </a:fillRef>
              <a:effectRef idx="0">
                <a:schemeClr val="accent1"/>
              </a:effectRef>
              <a:fontRef idx="minor">
                <a:schemeClr val="tx1"/>
              </a:fontRef>
            </p:style>
          </p:cxnSp>
        </p:grpSp>
      </p:grpSp>
      <p:sp>
        <p:nvSpPr>
          <p:cNvPr id="18" name="Right Triangle 17">
            <a:extLst>
              <a:ext uri="{FF2B5EF4-FFF2-40B4-BE49-F238E27FC236}">
                <a16:creationId xmlns:a16="http://schemas.microsoft.com/office/drawing/2014/main" id="{67052EB7-6CF2-714F-5549-8AE75831187B}"/>
              </a:ext>
            </a:extLst>
          </p:cNvPr>
          <p:cNvSpPr/>
          <p:nvPr/>
        </p:nvSpPr>
        <p:spPr>
          <a:xfrm rot="16200000" flipH="1" flipV="1">
            <a:off x="-558960" y="1431766"/>
            <a:ext cx="5876923" cy="3013396"/>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8F07DFF-C280-D3E1-4BF9-5DC438014BDA}"/>
              </a:ext>
            </a:extLst>
          </p:cNvPr>
          <p:cNvSpPr txBox="1"/>
          <p:nvPr/>
        </p:nvSpPr>
        <p:spPr>
          <a:xfrm>
            <a:off x="179705" y="355600"/>
            <a:ext cx="2687771" cy="1200329"/>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does the ISIS Neutron and Muon Source do?</a:t>
            </a:r>
          </a:p>
        </p:txBody>
      </p:sp>
      <p:sp>
        <p:nvSpPr>
          <p:cNvPr id="20" name="TextBox 19">
            <a:extLst>
              <a:ext uri="{FF2B5EF4-FFF2-40B4-BE49-F238E27FC236}">
                <a16:creationId xmlns:a16="http://schemas.microsoft.com/office/drawing/2014/main" id="{88CB25D0-8EF6-2D9B-4880-9F012707D772}"/>
              </a:ext>
            </a:extLst>
          </p:cNvPr>
          <p:cNvSpPr txBox="1"/>
          <p:nvPr/>
        </p:nvSpPr>
        <p:spPr>
          <a:xfrm>
            <a:off x="179704" y="1507288"/>
            <a:ext cx="2418351" cy="1477328"/>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ISIS accelerates protons and collides them into targets to generate neutrons and muons.</a:t>
            </a:r>
          </a:p>
        </p:txBody>
      </p:sp>
    </p:spTree>
    <p:extLst>
      <p:ext uri="{BB962C8B-B14F-4D97-AF65-F5344CB8AC3E}">
        <p14:creationId xmlns:p14="http://schemas.microsoft.com/office/powerpoint/2010/main" val="118731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8F07DFF-C280-D3E1-4BF9-5DC438014BDA}"/>
              </a:ext>
            </a:extLst>
          </p:cNvPr>
          <p:cNvSpPr txBox="1"/>
          <p:nvPr/>
        </p:nvSpPr>
        <p:spPr>
          <a:xfrm>
            <a:off x="179705" y="355600"/>
            <a:ext cx="5418513" cy="830997"/>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What does the ISIS Neutron and Muon Source do?</a:t>
            </a:r>
          </a:p>
        </p:txBody>
      </p:sp>
      <p:sp>
        <p:nvSpPr>
          <p:cNvPr id="20" name="TextBox 19">
            <a:extLst>
              <a:ext uri="{FF2B5EF4-FFF2-40B4-BE49-F238E27FC236}">
                <a16:creationId xmlns:a16="http://schemas.microsoft.com/office/drawing/2014/main" id="{88CB25D0-8EF6-2D9B-4880-9F012707D772}"/>
              </a:ext>
            </a:extLst>
          </p:cNvPr>
          <p:cNvSpPr txBox="1"/>
          <p:nvPr/>
        </p:nvSpPr>
        <p:spPr>
          <a:xfrm>
            <a:off x="179601" y="1063687"/>
            <a:ext cx="5572613" cy="64633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ISIS accelerates protons and collides them into targets to generate neutrons and muons.</a:t>
            </a:r>
          </a:p>
        </p:txBody>
      </p:sp>
      <p:grpSp>
        <p:nvGrpSpPr>
          <p:cNvPr id="2" name="Group 1">
            <a:extLst>
              <a:ext uri="{FF2B5EF4-FFF2-40B4-BE49-F238E27FC236}">
                <a16:creationId xmlns:a16="http://schemas.microsoft.com/office/drawing/2014/main" id="{7FF0FF69-456D-FEBE-29CC-30CD6C4BBF80}"/>
              </a:ext>
            </a:extLst>
          </p:cNvPr>
          <p:cNvGrpSpPr/>
          <p:nvPr/>
        </p:nvGrpSpPr>
        <p:grpSpPr>
          <a:xfrm>
            <a:off x="252075" y="574158"/>
            <a:ext cx="10551344" cy="5899951"/>
            <a:chOff x="276284" y="591571"/>
            <a:chExt cx="8845752" cy="4946242"/>
          </a:xfrm>
        </p:grpSpPr>
        <p:pic>
          <p:nvPicPr>
            <p:cNvPr id="8" name="Graphic 7">
              <a:extLst>
                <a:ext uri="{FF2B5EF4-FFF2-40B4-BE49-F238E27FC236}">
                  <a16:creationId xmlns:a16="http://schemas.microsoft.com/office/drawing/2014/main" id="{022AA850-0CCD-5463-257C-8F46B6843D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7146" y="3294432"/>
              <a:ext cx="4264889" cy="2243381"/>
            </a:xfrm>
            <a:prstGeom prst="rect">
              <a:avLst/>
            </a:prstGeom>
          </p:spPr>
        </p:pic>
        <p:pic>
          <p:nvPicPr>
            <p:cNvPr id="12" name="Graphic 11">
              <a:extLst>
                <a:ext uri="{FF2B5EF4-FFF2-40B4-BE49-F238E27FC236}">
                  <a16:creationId xmlns:a16="http://schemas.microsoft.com/office/drawing/2014/main" id="{AE45C721-6502-F3F4-95E3-ADC97DC21C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7147" y="591571"/>
              <a:ext cx="4264889" cy="2719639"/>
            </a:xfrm>
            <a:prstGeom prst="rect">
              <a:avLst/>
            </a:prstGeom>
          </p:spPr>
        </p:pic>
        <p:pic>
          <p:nvPicPr>
            <p:cNvPr id="14" name="Graphic 13">
              <a:extLst>
                <a:ext uri="{FF2B5EF4-FFF2-40B4-BE49-F238E27FC236}">
                  <a16:creationId xmlns:a16="http://schemas.microsoft.com/office/drawing/2014/main" id="{012B82CB-9492-7DE6-B185-FA8CBC78C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284" y="3138939"/>
              <a:ext cx="4611025" cy="927150"/>
            </a:xfrm>
            <a:prstGeom prst="rect">
              <a:avLst/>
            </a:prstGeom>
          </p:spPr>
        </p:pic>
      </p:grpSp>
      <p:sp>
        <p:nvSpPr>
          <p:cNvPr id="9" name="TextBox 8">
            <a:extLst>
              <a:ext uri="{FF2B5EF4-FFF2-40B4-BE49-F238E27FC236}">
                <a16:creationId xmlns:a16="http://schemas.microsoft.com/office/drawing/2014/main" id="{7EA9322D-1683-E998-D6BD-F961314EE093}"/>
              </a:ext>
            </a:extLst>
          </p:cNvPr>
          <p:cNvSpPr txBox="1"/>
          <p:nvPr/>
        </p:nvSpPr>
        <p:spPr>
          <a:xfrm>
            <a:off x="179601" y="1796827"/>
            <a:ext cx="5718279" cy="1477328"/>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At the heart of ISIS is an 800 MeV accelerator that produces intense pulses of protons 50 times a second. These pulses are fired at two tungsten targets and the process of spallation produces neutrons that fly off in all directions.</a:t>
            </a:r>
          </a:p>
        </p:txBody>
      </p:sp>
      <p:sp>
        <p:nvSpPr>
          <p:cNvPr id="10" name="TextBox 9">
            <a:extLst>
              <a:ext uri="{FF2B5EF4-FFF2-40B4-BE49-F238E27FC236}">
                <a16:creationId xmlns:a16="http://schemas.microsoft.com/office/drawing/2014/main" id="{83B0CC7C-CE0A-95BA-7F64-AB43DEC48A95}"/>
              </a:ext>
            </a:extLst>
          </p:cNvPr>
          <p:cNvSpPr txBox="1"/>
          <p:nvPr/>
        </p:nvSpPr>
        <p:spPr>
          <a:xfrm>
            <a:off x="179601" y="4632879"/>
            <a:ext cx="5827794" cy="923330"/>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Muons are produced upstream of one of the neutron targets when the proton beam passes through a carbon plate producing </a:t>
            </a:r>
            <a:r>
              <a:rPr lang="en-GB" dirty="0" err="1">
                <a:solidFill>
                  <a:schemeClr val="tx2"/>
                </a:solidFill>
                <a:latin typeface="Arial" panose="020B0604020202020204" pitchFamily="34" charset="0"/>
                <a:cs typeface="Arial" panose="020B0604020202020204" pitchFamily="34" charset="0"/>
              </a:rPr>
              <a:t>pions</a:t>
            </a:r>
            <a:r>
              <a:rPr lang="en-GB" dirty="0">
                <a:solidFill>
                  <a:schemeClr val="tx2"/>
                </a:solidFill>
                <a:latin typeface="Arial" panose="020B0604020202020204" pitchFamily="34" charset="0"/>
                <a:cs typeface="Arial" panose="020B0604020202020204" pitchFamily="34" charset="0"/>
              </a:rPr>
              <a:t>, which rapidly decay into muons.</a:t>
            </a:r>
          </a:p>
        </p:txBody>
      </p:sp>
    </p:spTree>
    <p:extLst>
      <p:ext uri="{BB962C8B-B14F-4D97-AF65-F5344CB8AC3E}">
        <p14:creationId xmlns:p14="http://schemas.microsoft.com/office/powerpoint/2010/main" val="274032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factory with lots of machinery&#10;&#10;Description automatically generated">
            <a:extLst>
              <a:ext uri="{FF2B5EF4-FFF2-40B4-BE49-F238E27FC236}">
                <a16:creationId xmlns:a16="http://schemas.microsoft.com/office/drawing/2014/main" id="{82A7470B-268F-AC1C-BA72-257E2844A54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9750EE1-2ACF-2399-DA0D-ECF23B617747}"/>
              </a:ext>
            </a:extLst>
          </p:cNvPr>
          <p:cNvSpPr txBox="1"/>
          <p:nvPr/>
        </p:nvSpPr>
        <p:spPr>
          <a:xfrm>
            <a:off x="266443" y="203113"/>
            <a:ext cx="3359260" cy="4616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Inside Target Station 1</a:t>
            </a:r>
            <a:endParaRPr lang="en-US" sz="2400" b="1" dirty="0"/>
          </a:p>
        </p:txBody>
      </p:sp>
    </p:spTree>
    <p:extLst>
      <p:ext uri="{BB962C8B-B14F-4D97-AF65-F5344CB8AC3E}">
        <p14:creationId xmlns:p14="http://schemas.microsoft.com/office/powerpoint/2010/main" val="237179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factory with many machines&#10;&#10;Description automatically generated">
            <a:extLst>
              <a:ext uri="{FF2B5EF4-FFF2-40B4-BE49-F238E27FC236}">
                <a16:creationId xmlns:a16="http://schemas.microsoft.com/office/drawing/2014/main" id="{EA36B9F1-7F3C-9982-AE19-34BC894987AC}"/>
              </a:ext>
            </a:extLst>
          </p:cNvPr>
          <p:cNvPicPr>
            <a:picLocks noChangeAspect="1"/>
          </p:cNvPicPr>
          <p:nvPr/>
        </p:nvPicPr>
        <p:blipFill>
          <a:blip r:embed="rId2"/>
          <a:stretch>
            <a:fillRect/>
          </a:stretch>
        </p:blipFill>
        <p:spPr>
          <a:xfrm>
            <a:off x="-1271" y="0"/>
            <a:ext cx="12194542" cy="6858000"/>
          </a:xfrm>
          <a:prstGeom prst="rect">
            <a:avLst/>
          </a:prstGeom>
        </p:spPr>
      </p:pic>
      <p:sp>
        <p:nvSpPr>
          <p:cNvPr id="4" name="TextBox 3">
            <a:extLst>
              <a:ext uri="{FF2B5EF4-FFF2-40B4-BE49-F238E27FC236}">
                <a16:creationId xmlns:a16="http://schemas.microsoft.com/office/drawing/2014/main" id="{3F3527C5-C7FA-47E9-79B9-9D246611C151}"/>
              </a:ext>
            </a:extLst>
          </p:cNvPr>
          <p:cNvSpPr txBox="1"/>
          <p:nvPr/>
        </p:nvSpPr>
        <p:spPr>
          <a:xfrm>
            <a:off x="8718698" y="6289588"/>
            <a:ext cx="3355139" cy="461665"/>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Inside Target Station 2</a:t>
            </a:r>
            <a:endParaRPr lang="en-US" sz="2400" b="1" dirty="0"/>
          </a:p>
        </p:txBody>
      </p:sp>
    </p:spTree>
    <p:extLst>
      <p:ext uri="{BB962C8B-B14F-4D97-AF65-F5344CB8AC3E}">
        <p14:creationId xmlns:p14="http://schemas.microsoft.com/office/powerpoint/2010/main" val="3241572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B179-654B-4323-6C08-D5F7ADAF73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70EDC55-5B69-872A-B052-A98B4FC358E6}"/>
              </a:ext>
            </a:extLst>
          </p:cNvPr>
          <p:cNvSpPr txBox="1"/>
          <p:nvPr/>
        </p:nvSpPr>
        <p:spPr>
          <a:xfrm>
            <a:off x="179603" y="1819167"/>
            <a:ext cx="5261077" cy="2308324"/>
          </a:xfrm>
          <a:prstGeom prst="rect">
            <a:avLst/>
          </a:prstGeom>
          <a:noFill/>
        </p:spPr>
        <p:txBody>
          <a:bodyPr wrap="square">
            <a:spAutoFit/>
          </a:bodyPr>
          <a:lstStyle/>
          <a:p>
            <a:r>
              <a:rPr lang="en-GB" dirty="0">
                <a:solidFill>
                  <a:schemeClr val="tx2"/>
                </a:solidFill>
                <a:latin typeface="Arial" panose="020B0604020202020204" pitchFamily="34" charset="0"/>
                <a:cs typeface="Arial" panose="020B0604020202020204" pitchFamily="34" charset="0"/>
              </a:rPr>
              <a:t>The neutrons and muons generated at ISIS are directed to over 35 specialised instruments, distributed across two target stations.</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The ISIS instrument suite supports a wide range of research using neutrons and muons as probes. Each instrument is tailored to investigate different phenomena and properties of matter.</a:t>
            </a:r>
          </a:p>
        </p:txBody>
      </p:sp>
      <p:sp>
        <p:nvSpPr>
          <p:cNvPr id="10" name="TextBox 9">
            <a:extLst>
              <a:ext uri="{FF2B5EF4-FFF2-40B4-BE49-F238E27FC236}">
                <a16:creationId xmlns:a16="http://schemas.microsoft.com/office/drawing/2014/main" id="{798565FB-E7D1-67AC-4BE8-3F43ED88A144}"/>
              </a:ext>
            </a:extLst>
          </p:cNvPr>
          <p:cNvSpPr txBox="1"/>
          <p:nvPr/>
        </p:nvSpPr>
        <p:spPr>
          <a:xfrm>
            <a:off x="179705" y="355600"/>
            <a:ext cx="5418513" cy="830997"/>
          </a:xfrm>
          <a:prstGeom prst="rect">
            <a:avLst/>
          </a:prstGeom>
          <a:noFill/>
        </p:spPr>
        <p:txBody>
          <a:bodyPr wrap="square" rtlCol="0">
            <a:spAutoFit/>
          </a:bodyPr>
          <a:lstStyle/>
          <a:p>
            <a:r>
              <a:rPr lang="en-GB" sz="3600" i="0" u="none" strike="noStrike" baseline="30000">
                <a:solidFill>
                  <a:srgbClr val="003088"/>
                </a:solidFill>
                <a:latin typeface="Arial" panose="020B0604020202020204" pitchFamily="34" charset="0"/>
                <a:cs typeface="Arial" panose="020B0604020202020204" pitchFamily="34" charset="0"/>
              </a:rPr>
              <a:t>What does the ISIS Neutron and Muon Source do?</a:t>
            </a:r>
          </a:p>
        </p:txBody>
      </p:sp>
      <p:sp>
        <p:nvSpPr>
          <p:cNvPr id="11" name="TextBox 10">
            <a:extLst>
              <a:ext uri="{FF2B5EF4-FFF2-40B4-BE49-F238E27FC236}">
                <a16:creationId xmlns:a16="http://schemas.microsoft.com/office/drawing/2014/main" id="{C52A5ED7-7859-6FB2-DA3E-81F15746CD7B}"/>
              </a:ext>
            </a:extLst>
          </p:cNvPr>
          <p:cNvSpPr txBox="1"/>
          <p:nvPr/>
        </p:nvSpPr>
        <p:spPr>
          <a:xfrm>
            <a:off x="179601" y="1063687"/>
            <a:ext cx="5572613" cy="646331"/>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ISIS accelerates protons and collides them into targets to generate neutrons and muons.</a:t>
            </a:r>
          </a:p>
        </p:txBody>
      </p:sp>
      <p:grpSp>
        <p:nvGrpSpPr>
          <p:cNvPr id="17" name="Group 16">
            <a:extLst>
              <a:ext uri="{FF2B5EF4-FFF2-40B4-BE49-F238E27FC236}">
                <a16:creationId xmlns:a16="http://schemas.microsoft.com/office/drawing/2014/main" id="{6539DD7F-6CC0-7C5F-A2BD-FF55007DF4F9}"/>
              </a:ext>
            </a:extLst>
          </p:cNvPr>
          <p:cNvGrpSpPr/>
          <p:nvPr/>
        </p:nvGrpSpPr>
        <p:grpSpPr>
          <a:xfrm>
            <a:off x="6248402" y="0"/>
            <a:ext cx="5591714" cy="6858000"/>
            <a:chOff x="6248402" y="0"/>
            <a:chExt cx="5591714" cy="6858000"/>
          </a:xfrm>
        </p:grpSpPr>
        <p:pic>
          <p:nvPicPr>
            <p:cNvPr id="4" name="Picture 3" descr="A blue and white map of a train&#10;&#10;Description automatically generated">
              <a:extLst>
                <a:ext uri="{FF2B5EF4-FFF2-40B4-BE49-F238E27FC236}">
                  <a16:creationId xmlns:a16="http://schemas.microsoft.com/office/drawing/2014/main" id="{31D51C26-A963-2882-4E14-DDA7043BE2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2" y="0"/>
              <a:ext cx="5591714" cy="6858000"/>
            </a:xfrm>
            <a:prstGeom prst="rect">
              <a:avLst/>
            </a:prstGeom>
          </p:spPr>
        </p:pic>
        <p:sp>
          <p:nvSpPr>
            <p:cNvPr id="16" name="Rectangle 15">
              <a:extLst>
                <a:ext uri="{FF2B5EF4-FFF2-40B4-BE49-F238E27FC236}">
                  <a16:creationId xmlns:a16="http://schemas.microsoft.com/office/drawing/2014/main" id="{5D4F202A-4802-C355-9C82-9D7DBEACEA3D}"/>
                </a:ext>
              </a:extLst>
            </p:cNvPr>
            <p:cNvSpPr/>
            <p:nvPr/>
          </p:nvSpPr>
          <p:spPr>
            <a:xfrm>
              <a:off x="6337004" y="4976037"/>
              <a:ext cx="1392865" cy="168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blue and white map of a train&#10;&#10;Description automatically generated">
            <a:extLst>
              <a:ext uri="{FF2B5EF4-FFF2-40B4-BE49-F238E27FC236}">
                <a16:creationId xmlns:a16="http://schemas.microsoft.com/office/drawing/2014/main" id="{D18D44CE-CDC3-4750-AEDD-34FE9E74726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0" y="3965944"/>
            <a:ext cx="3071020" cy="2482956"/>
          </a:xfrm>
          <a:prstGeom prst="rect">
            <a:avLst/>
          </a:prstGeom>
        </p:spPr>
      </p:pic>
    </p:spTree>
    <p:extLst>
      <p:ext uri="{BB962C8B-B14F-4D97-AF65-F5344CB8AC3E}">
        <p14:creationId xmlns:p14="http://schemas.microsoft.com/office/powerpoint/2010/main" val="331628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77A63B08-DBE4-ADDD-2286-1C24970766F2}"/>
              </a:ext>
            </a:extLst>
          </p:cNvPr>
          <p:cNvSpPr txBox="1"/>
          <p:nvPr/>
        </p:nvSpPr>
        <p:spPr>
          <a:xfrm>
            <a:off x="179706" y="355600"/>
            <a:ext cx="3788790" cy="830997"/>
          </a:xfrm>
          <a:prstGeom prst="rect">
            <a:avLst/>
          </a:prstGeom>
          <a:noFill/>
        </p:spPr>
        <p:txBody>
          <a:bodyPr wrap="square" rtlCol="0">
            <a:spAutoFit/>
          </a:bodyPr>
          <a:lstStyle/>
          <a:p>
            <a:r>
              <a:rPr lang="en-GB" sz="3600" i="0" u="none" strike="noStrike" baseline="30000" dirty="0">
                <a:solidFill>
                  <a:srgbClr val="003088"/>
                </a:solidFill>
                <a:latin typeface="Arial" panose="020B0604020202020204" pitchFamily="34" charset="0"/>
                <a:cs typeface="Arial" panose="020B0604020202020204" pitchFamily="34" charset="0"/>
              </a:rPr>
              <a:t>Why use neutrons and muons to study materials?</a:t>
            </a:r>
          </a:p>
        </p:txBody>
      </p:sp>
      <p:sp>
        <p:nvSpPr>
          <p:cNvPr id="6" name="TextBox 5">
            <a:extLst>
              <a:ext uri="{FF2B5EF4-FFF2-40B4-BE49-F238E27FC236}">
                <a16:creationId xmlns:a16="http://schemas.microsoft.com/office/drawing/2014/main" id="{77E685E5-15AE-0FB9-57A7-CFB7252CA424}"/>
              </a:ext>
            </a:extLst>
          </p:cNvPr>
          <p:cNvSpPr txBox="1"/>
          <p:nvPr/>
        </p:nvSpPr>
        <p:spPr>
          <a:xfrm>
            <a:off x="179707" y="3041692"/>
            <a:ext cx="2892266" cy="2031325"/>
          </a:xfrm>
          <a:prstGeom prst="rect">
            <a:avLst/>
          </a:prstGeom>
          <a:noFill/>
        </p:spPr>
        <p:txBody>
          <a:bodyPr wrap="square" lIns="91440" tIns="45720" rIns="91440" bIns="45720" anchor="t">
            <a:spAutoFit/>
          </a:bodyPr>
          <a:lstStyle/>
          <a:p>
            <a:r>
              <a:rPr lang="en-GB" sz="1800" u="none" strike="noStrike" baseline="0" dirty="0">
                <a:solidFill>
                  <a:schemeClr val="tx2"/>
                </a:solidFill>
                <a:latin typeface="Arial"/>
                <a:cs typeface="Arial"/>
              </a:rPr>
              <a:t>Neutrons and muons can be used in many ways to study interactions that occur at different rates, and structures that range from </a:t>
            </a:r>
            <a:r>
              <a:rPr lang="en-GB" dirty="0">
                <a:solidFill>
                  <a:schemeClr val="tx2"/>
                </a:solidFill>
                <a:latin typeface="Arial"/>
                <a:cs typeface="Arial"/>
              </a:rPr>
              <a:t>the</a:t>
            </a:r>
            <a:r>
              <a:rPr lang="en-GB" sz="1800" u="none" strike="noStrike" baseline="0" dirty="0">
                <a:solidFill>
                  <a:schemeClr val="tx2"/>
                </a:solidFill>
                <a:latin typeface="Arial"/>
                <a:cs typeface="Arial"/>
              </a:rPr>
              <a:t> </a:t>
            </a:r>
            <a:r>
              <a:rPr lang="en-GB" dirty="0">
                <a:solidFill>
                  <a:schemeClr val="tx2"/>
                </a:solidFill>
                <a:latin typeface="Arial"/>
                <a:cs typeface="Arial"/>
              </a:rPr>
              <a:t>everyday </a:t>
            </a:r>
            <a:r>
              <a:rPr lang="en-GB" sz="1800" u="none" strike="noStrike" baseline="0" dirty="0">
                <a:solidFill>
                  <a:schemeClr val="tx2"/>
                </a:solidFill>
                <a:latin typeface="Arial"/>
                <a:cs typeface="Arial"/>
              </a:rPr>
              <a:t>to the atomic scale. </a:t>
            </a:r>
            <a:endParaRPr lang="en-GB" dirty="0">
              <a:solidFill>
                <a:schemeClr val="tx2"/>
              </a:solidFill>
              <a:latin typeface="Arial"/>
              <a:cs typeface="Arial"/>
            </a:endParaRPr>
          </a:p>
        </p:txBody>
      </p:sp>
      <p:sp>
        <p:nvSpPr>
          <p:cNvPr id="4" name="TextBox 3">
            <a:extLst>
              <a:ext uri="{FF2B5EF4-FFF2-40B4-BE49-F238E27FC236}">
                <a16:creationId xmlns:a16="http://schemas.microsoft.com/office/drawing/2014/main" id="{4C651585-B88A-A121-A14C-5347279CAB8E}"/>
              </a:ext>
            </a:extLst>
          </p:cNvPr>
          <p:cNvSpPr txBox="1"/>
          <p:nvPr/>
        </p:nvSpPr>
        <p:spPr>
          <a:xfrm>
            <a:off x="179706" y="1186597"/>
            <a:ext cx="2892266" cy="1754326"/>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A</a:t>
            </a:r>
            <a:r>
              <a:rPr lang="en-GB" sz="1800" b="1" u="none" strike="noStrike" baseline="0" dirty="0">
                <a:latin typeface="Arial" panose="020B0604020202020204" pitchFamily="34" charset="0"/>
                <a:cs typeface="Arial" panose="020B0604020202020204" pitchFamily="34" charset="0"/>
              </a:rPr>
              <a:t>ddressing global challenges and making technological advances relies on a detailed understanding</a:t>
            </a:r>
          </a:p>
          <a:p>
            <a:r>
              <a:rPr lang="en-GB" sz="1800" b="1" u="none" strike="noStrike" baseline="0" dirty="0">
                <a:latin typeface="Arial" panose="020B0604020202020204" pitchFamily="34" charset="0"/>
                <a:cs typeface="Arial" panose="020B0604020202020204" pitchFamily="34" charset="0"/>
              </a:rPr>
              <a:t>of material properties.</a:t>
            </a:r>
            <a:endParaRPr lang="en-GB"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6D16DFE-ADD0-9E97-F267-FA76A9C2A3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55344" y="501904"/>
            <a:ext cx="9056112" cy="5647824"/>
          </a:xfrm>
          <a:prstGeom prst="rect">
            <a:avLst/>
          </a:prstGeom>
        </p:spPr>
      </p:pic>
    </p:spTree>
    <p:extLst>
      <p:ext uri="{BB962C8B-B14F-4D97-AF65-F5344CB8AC3E}">
        <p14:creationId xmlns:p14="http://schemas.microsoft.com/office/powerpoint/2010/main" val="1592809995"/>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8AEC79EA0B69488A3B5016BF0B5142" ma:contentTypeVersion="1" ma:contentTypeDescription="Create a new document." ma:contentTypeScope="" ma:versionID="9aae3cbe60bc0f5bf7523478f5240a52">
  <xsd:schema xmlns:xsd="http://www.w3.org/2001/XMLSchema" xmlns:xs="http://www.w3.org/2001/XMLSchema" xmlns:p="http://schemas.microsoft.com/office/2006/metadata/properties" xmlns:ns2="aeb6bf15-564a-49f7-91b2-29a13d04b1ed" targetNamespace="http://schemas.microsoft.com/office/2006/metadata/properties" ma:root="true" ma:fieldsID="d1f70af1853c1c9934df8a8240631648" ns2:_="">
    <xsd:import namespace="aeb6bf15-564a-49f7-91b2-29a13d04b1e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b6bf15-564a-49f7-91b2-29a13d04b1e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2.xml><?xml version="1.0" encoding="utf-8"?>
<ds:datastoreItem xmlns:ds="http://schemas.openxmlformats.org/officeDocument/2006/customXml" ds:itemID="{C0D7DBEC-5E1A-4442-8249-905F0269C9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b6bf15-564a-49f7-91b2-29a13d04b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62D15E-264E-46BA-8227-F78B9A4A7183}">
  <ds:schemaRefs>
    <ds:schemaRef ds:uri="http://schemas.openxmlformats.org/package/2006/metadata/core-properties"/>
    <ds:schemaRef ds:uri="7a6c5452-7205-4e2c-a322-0d36e47a4095"/>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4367b676-3231-4229-b246-27e36f6a6ea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8044</TotalTime>
  <Words>949</Words>
  <Application>Microsoft Office PowerPoint</Application>
  <PresentationFormat>Widescreen</PresentationFormat>
  <Paragraphs>111</Paragraphs>
  <Slides>14</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Roboto</vt:lpstr>
      <vt:lpstr>Moderat Medium</vt:lpstr>
      <vt:lpstr>Calibri</vt:lpstr>
      <vt:lpstr>Arial</vt:lpstr>
      <vt:lpstr>Aptos</vt:lpstr>
      <vt:lpstr>1_Title slide</vt:lpstr>
      <vt:lpstr>2_Triangles</vt:lpstr>
      <vt:lpstr>3_Pattern</vt:lpstr>
      <vt:lpstr>4_Blank Layouts</vt:lpstr>
      <vt:lpstr>ISIS Neutron and Muon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de Laune, Rosie (STFC,RAL,ISIS)</cp:lastModifiedBy>
  <cp:revision>9</cp:revision>
  <dcterms:created xsi:type="dcterms:W3CDTF">2023-01-10T12:41:06Z</dcterms:created>
  <dcterms:modified xsi:type="dcterms:W3CDTF">2025-12-19T13:28:06Z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0x0101008F8AEC79EA0B69488A3B5016BF0B5142</vt:lpwstr>
  </property>
</Properties>
</file>